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83" r:id="rId2"/>
    <p:sldId id="461" r:id="rId3"/>
    <p:sldId id="317" r:id="rId4"/>
    <p:sldId id="454" r:id="rId5"/>
    <p:sldId id="453" r:id="rId6"/>
    <p:sldId id="257" r:id="rId7"/>
    <p:sldId id="269" r:id="rId8"/>
    <p:sldId id="358" r:id="rId9"/>
    <p:sldId id="456" r:id="rId10"/>
    <p:sldId id="459" r:id="rId11"/>
    <p:sldId id="457" r:id="rId12"/>
    <p:sldId id="281" r:id="rId13"/>
    <p:sldId id="460" r:id="rId14"/>
    <p:sldId id="284" r:id="rId15"/>
    <p:sldId id="285" r:id="rId16"/>
    <p:sldId id="286" r:id="rId17"/>
    <p:sldId id="287" r:id="rId18"/>
    <p:sldId id="308" r:id="rId19"/>
    <p:sldId id="307" r:id="rId20"/>
    <p:sldId id="310" r:id="rId21"/>
    <p:sldId id="311" r:id="rId22"/>
    <p:sldId id="309" r:id="rId23"/>
    <p:sldId id="458" r:id="rId24"/>
    <p:sldId id="462" r:id="rId25"/>
    <p:sldId id="294" r:id="rId26"/>
    <p:sldId id="263" r:id="rId27"/>
    <p:sldId id="265" r:id="rId28"/>
  </p:sldIdLst>
  <p:sldSz cx="7169150" cy="4032250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0" userDrawn="1">
          <p15:clr>
            <a:srgbClr val="A4A3A4"/>
          </p15:clr>
        </p15:guide>
        <p15:guide id="2" pos="22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9855"/>
    <a:srgbClr val="B69653"/>
    <a:srgbClr val="BE9F5B"/>
    <a:srgbClr val="630718"/>
    <a:srgbClr val="F1E3B5"/>
    <a:srgbClr val="FFCC00"/>
    <a:srgbClr val="ED1A2E"/>
    <a:srgbClr val="FFFFFF"/>
    <a:srgbClr val="E9AC01"/>
    <a:srgbClr val="FC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141" autoAdjust="0"/>
    <p:restoredTop sz="96374" autoAdjust="0"/>
  </p:normalViewPr>
  <p:slideViewPr>
    <p:cSldViewPr snapToGrid="0">
      <p:cViewPr varScale="1">
        <p:scale>
          <a:sx n="87" d="100"/>
          <a:sy n="87" d="100"/>
        </p:scale>
        <p:origin x="96" y="150"/>
      </p:cViewPr>
      <p:guideLst>
        <p:guide orient="horz" pos="1270"/>
        <p:guide pos="22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AC716-0348-744E-B1C4-AA55BB380CCA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947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CCB91-8F11-8A46-A457-C69960F55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01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086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0D017-2158-4932-B829-4C2B99D8435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73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0D017-2158-4932-B829-4C2B99D8435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759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0D017-2158-4932-B829-4C2B99D8435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666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0D017-2158-4932-B829-4C2B99D8435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451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6144" y="659908"/>
            <a:ext cx="5376863" cy="1403820"/>
          </a:xfrm>
        </p:spPr>
        <p:txBody>
          <a:bodyPr anchor="b"/>
          <a:lstStyle>
            <a:lvl1pPr algn="ctr">
              <a:defRPr sz="352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6144" y="2117865"/>
            <a:ext cx="5376863" cy="973527"/>
          </a:xfrm>
        </p:spPr>
        <p:txBody>
          <a:bodyPr/>
          <a:lstStyle>
            <a:lvl1pPr marL="0" indent="0" algn="ctr">
              <a:buNone/>
              <a:defRPr sz="1411"/>
            </a:lvl1pPr>
            <a:lvl2pPr marL="268834" indent="0" algn="ctr">
              <a:buNone/>
              <a:defRPr sz="1176"/>
            </a:lvl2pPr>
            <a:lvl3pPr marL="537667" indent="0" algn="ctr">
              <a:buNone/>
              <a:defRPr sz="1058"/>
            </a:lvl3pPr>
            <a:lvl4pPr marL="806501" indent="0" algn="ctr">
              <a:buNone/>
              <a:defRPr sz="941"/>
            </a:lvl4pPr>
            <a:lvl5pPr marL="1075334" indent="0" algn="ctr">
              <a:buNone/>
              <a:defRPr sz="941"/>
            </a:lvl5pPr>
            <a:lvl6pPr marL="1344168" indent="0" algn="ctr">
              <a:buNone/>
              <a:defRPr sz="941"/>
            </a:lvl6pPr>
            <a:lvl7pPr marL="1613002" indent="0" algn="ctr">
              <a:buNone/>
              <a:defRPr sz="941"/>
            </a:lvl7pPr>
            <a:lvl8pPr marL="1881835" indent="0" algn="ctr">
              <a:buNone/>
              <a:defRPr sz="941"/>
            </a:lvl8pPr>
            <a:lvl9pPr marL="2150669" indent="0" algn="ctr">
              <a:buNone/>
              <a:defRPr sz="941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3A31-4DF6-49F9-B7F4-70A21660A7CA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9FB0-E9FB-4823-A785-2E31890D7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938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3A31-4DF6-49F9-B7F4-70A21660A7CA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9FB0-E9FB-4823-A785-2E31890D7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44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30423" y="214680"/>
            <a:ext cx="1545848" cy="341714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2879" y="214680"/>
            <a:ext cx="4547930" cy="341714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3A31-4DF6-49F9-B7F4-70A21660A7CA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9FB0-E9FB-4823-A785-2E31890D7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228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203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3A31-4DF6-49F9-B7F4-70A21660A7CA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9FB0-E9FB-4823-A785-2E31890D7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53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145" y="1005263"/>
            <a:ext cx="6183392" cy="1677304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145" y="2698435"/>
            <a:ext cx="6183392" cy="882054"/>
          </a:xfrm>
        </p:spPr>
        <p:txBody>
          <a:bodyPr/>
          <a:lstStyle>
            <a:lvl1pPr marL="0" indent="0">
              <a:buNone/>
              <a:defRPr sz="1411">
                <a:solidFill>
                  <a:schemeClr val="tx1">
                    <a:tint val="75000"/>
                  </a:schemeClr>
                </a:solidFill>
              </a:defRPr>
            </a:lvl1pPr>
            <a:lvl2pPr marL="2688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2pPr>
            <a:lvl3pPr marL="537667" indent="0">
              <a:buNone/>
              <a:defRPr sz="1058">
                <a:solidFill>
                  <a:schemeClr val="tx1">
                    <a:tint val="75000"/>
                  </a:schemeClr>
                </a:solidFill>
              </a:defRPr>
            </a:lvl3pPr>
            <a:lvl4pPr marL="806501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4pPr>
            <a:lvl5pPr marL="1075334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5pPr>
            <a:lvl6pPr marL="1344168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6pPr>
            <a:lvl7pPr marL="1613002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7pPr>
            <a:lvl8pPr marL="1881835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8pPr>
            <a:lvl9pPr marL="2150669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3A31-4DF6-49F9-B7F4-70A21660A7CA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9FB0-E9FB-4823-A785-2E31890D7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60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879" y="1073400"/>
            <a:ext cx="3046889" cy="25584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9382" y="1073400"/>
            <a:ext cx="3046889" cy="25584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3A31-4DF6-49F9-B7F4-70A21660A7CA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9FB0-E9FB-4823-A785-2E31890D7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825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13" y="214680"/>
            <a:ext cx="6183392" cy="77938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813" y="988461"/>
            <a:ext cx="3032886" cy="484430"/>
          </a:xfrm>
        </p:spPr>
        <p:txBody>
          <a:bodyPr anchor="b"/>
          <a:lstStyle>
            <a:lvl1pPr marL="0" indent="0">
              <a:buNone/>
              <a:defRPr sz="1411" b="1"/>
            </a:lvl1pPr>
            <a:lvl2pPr marL="268834" indent="0">
              <a:buNone/>
              <a:defRPr sz="1176" b="1"/>
            </a:lvl2pPr>
            <a:lvl3pPr marL="537667" indent="0">
              <a:buNone/>
              <a:defRPr sz="1058" b="1"/>
            </a:lvl3pPr>
            <a:lvl4pPr marL="806501" indent="0">
              <a:buNone/>
              <a:defRPr sz="941" b="1"/>
            </a:lvl4pPr>
            <a:lvl5pPr marL="1075334" indent="0">
              <a:buNone/>
              <a:defRPr sz="941" b="1"/>
            </a:lvl5pPr>
            <a:lvl6pPr marL="1344168" indent="0">
              <a:buNone/>
              <a:defRPr sz="941" b="1"/>
            </a:lvl6pPr>
            <a:lvl7pPr marL="1613002" indent="0">
              <a:buNone/>
              <a:defRPr sz="941" b="1"/>
            </a:lvl7pPr>
            <a:lvl8pPr marL="1881835" indent="0">
              <a:buNone/>
              <a:defRPr sz="941" b="1"/>
            </a:lvl8pPr>
            <a:lvl9pPr marL="2150669" indent="0">
              <a:buNone/>
              <a:defRPr sz="94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813" y="1472891"/>
            <a:ext cx="3032886" cy="21664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29382" y="988461"/>
            <a:ext cx="3047823" cy="484430"/>
          </a:xfrm>
        </p:spPr>
        <p:txBody>
          <a:bodyPr anchor="b"/>
          <a:lstStyle>
            <a:lvl1pPr marL="0" indent="0">
              <a:buNone/>
              <a:defRPr sz="1411" b="1"/>
            </a:lvl1pPr>
            <a:lvl2pPr marL="268834" indent="0">
              <a:buNone/>
              <a:defRPr sz="1176" b="1"/>
            </a:lvl2pPr>
            <a:lvl3pPr marL="537667" indent="0">
              <a:buNone/>
              <a:defRPr sz="1058" b="1"/>
            </a:lvl3pPr>
            <a:lvl4pPr marL="806501" indent="0">
              <a:buNone/>
              <a:defRPr sz="941" b="1"/>
            </a:lvl4pPr>
            <a:lvl5pPr marL="1075334" indent="0">
              <a:buNone/>
              <a:defRPr sz="941" b="1"/>
            </a:lvl5pPr>
            <a:lvl6pPr marL="1344168" indent="0">
              <a:buNone/>
              <a:defRPr sz="941" b="1"/>
            </a:lvl6pPr>
            <a:lvl7pPr marL="1613002" indent="0">
              <a:buNone/>
              <a:defRPr sz="941" b="1"/>
            </a:lvl7pPr>
            <a:lvl8pPr marL="1881835" indent="0">
              <a:buNone/>
              <a:defRPr sz="941" b="1"/>
            </a:lvl8pPr>
            <a:lvl9pPr marL="2150669" indent="0">
              <a:buNone/>
              <a:defRPr sz="94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29382" y="1472891"/>
            <a:ext cx="3047823" cy="21664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3A31-4DF6-49F9-B7F4-70A21660A7CA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9FB0-E9FB-4823-A785-2E31890D7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783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3A31-4DF6-49F9-B7F4-70A21660A7CA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9FB0-E9FB-4823-A785-2E31890D7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22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3A31-4DF6-49F9-B7F4-70A21660A7CA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9FB0-E9FB-4823-A785-2E31890D7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092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13" y="268817"/>
            <a:ext cx="2312237" cy="940858"/>
          </a:xfrm>
        </p:spPr>
        <p:txBody>
          <a:bodyPr anchor="b"/>
          <a:lstStyle>
            <a:lvl1pPr>
              <a:defRPr sz="188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823" y="580570"/>
            <a:ext cx="3629382" cy="2865511"/>
          </a:xfrm>
        </p:spPr>
        <p:txBody>
          <a:bodyPr/>
          <a:lstStyle>
            <a:lvl1pPr>
              <a:defRPr sz="1882"/>
            </a:lvl1pPr>
            <a:lvl2pPr>
              <a:defRPr sz="1646"/>
            </a:lvl2pPr>
            <a:lvl3pPr>
              <a:defRPr sz="1411"/>
            </a:lvl3pPr>
            <a:lvl4pPr>
              <a:defRPr sz="1176"/>
            </a:lvl4pPr>
            <a:lvl5pPr>
              <a:defRPr sz="1176"/>
            </a:lvl5pPr>
            <a:lvl6pPr>
              <a:defRPr sz="1176"/>
            </a:lvl6pPr>
            <a:lvl7pPr>
              <a:defRPr sz="1176"/>
            </a:lvl7pPr>
            <a:lvl8pPr>
              <a:defRPr sz="1176"/>
            </a:lvl8pPr>
            <a:lvl9pPr>
              <a:defRPr sz="117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813" y="1209675"/>
            <a:ext cx="2312237" cy="2241073"/>
          </a:xfrm>
        </p:spPr>
        <p:txBody>
          <a:bodyPr/>
          <a:lstStyle>
            <a:lvl1pPr marL="0" indent="0">
              <a:buNone/>
              <a:defRPr sz="941"/>
            </a:lvl1pPr>
            <a:lvl2pPr marL="268834" indent="0">
              <a:buNone/>
              <a:defRPr sz="823"/>
            </a:lvl2pPr>
            <a:lvl3pPr marL="537667" indent="0">
              <a:buNone/>
              <a:defRPr sz="706"/>
            </a:lvl3pPr>
            <a:lvl4pPr marL="806501" indent="0">
              <a:buNone/>
              <a:defRPr sz="588"/>
            </a:lvl4pPr>
            <a:lvl5pPr marL="1075334" indent="0">
              <a:buNone/>
              <a:defRPr sz="588"/>
            </a:lvl5pPr>
            <a:lvl6pPr marL="1344168" indent="0">
              <a:buNone/>
              <a:defRPr sz="588"/>
            </a:lvl6pPr>
            <a:lvl7pPr marL="1613002" indent="0">
              <a:buNone/>
              <a:defRPr sz="588"/>
            </a:lvl7pPr>
            <a:lvl8pPr marL="1881835" indent="0">
              <a:buNone/>
              <a:defRPr sz="588"/>
            </a:lvl8pPr>
            <a:lvl9pPr marL="2150669" indent="0">
              <a:buNone/>
              <a:defRPr sz="58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3A31-4DF6-49F9-B7F4-70A21660A7CA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9FB0-E9FB-4823-A785-2E31890D7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03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13" y="268817"/>
            <a:ext cx="2312237" cy="940858"/>
          </a:xfrm>
        </p:spPr>
        <p:txBody>
          <a:bodyPr anchor="b"/>
          <a:lstStyle>
            <a:lvl1pPr>
              <a:defRPr sz="188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47823" y="580570"/>
            <a:ext cx="3629382" cy="2865511"/>
          </a:xfrm>
        </p:spPr>
        <p:txBody>
          <a:bodyPr anchor="t"/>
          <a:lstStyle>
            <a:lvl1pPr marL="0" indent="0">
              <a:buNone/>
              <a:defRPr sz="1882"/>
            </a:lvl1pPr>
            <a:lvl2pPr marL="268834" indent="0">
              <a:buNone/>
              <a:defRPr sz="1646"/>
            </a:lvl2pPr>
            <a:lvl3pPr marL="537667" indent="0">
              <a:buNone/>
              <a:defRPr sz="1411"/>
            </a:lvl3pPr>
            <a:lvl4pPr marL="806501" indent="0">
              <a:buNone/>
              <a:defRPr sz="1176"/>
            </a:lvl4pPr>
            <a:lvl5pPr marL="1075334" indent="0">
              <a:buNone/>
              <a:defRPr sz="1176"/>
            </a:lvl5pPr>
            <a:lvl6pPr marL="1344168" indent="0">
              <a:buNone/>
              <a:defRPr sz="1176"/>
            </a:lvl6pPr>
            <a:lvl7pPr marL="1613002" indent="0">
              <a:buNone/>
              <a:defRPr sz="1176"/>
            </a:lvl7pPr>
            <a:lvl8pPr marL="1881835" indent="0">
              <a:buNone/>
              <a:defRPr sz="1176"/>
            </a:lvl8pPr>
            <a:lvl9pPr marL="2150669" indent="0">
              <a:buNone/>
              <a:defRPr sz="117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813" y="1209675"/>
            <a:ext cx="2312237" cy="2241073"/>
          </a:xfrm>
        </p:spPr>
        <p:txBody>
          <a:bodyPr/>
          <a:lstStyle>
            <a:lvl1pPr marL="0" indent="0">
              <a:buNone/>
              <a:defRPr sz="941"/>
            </a:lvl1pPr>
            <a:lvl2pPr marL="268834" indent="0">
              <a:buNone/>
              <a:defRPr sz="823"/>
            </a:lvl2pPr>
            <a:lvl3pPr marL="537667" indent="0">
              <a:buNone/>
              <a:defRPr sz="706"/>
            </a:lvl3pPr>
            <a:lvl4pPr marL="806501" indent="0">
              <a:buNone/>
              <a:defRPr sz="588"/>
            </a:lvl4pPr>
            <a:lvl5pPr marL="1075334" indent="0">
              <a:buNone/>
              <a:defRPr sz="588"/>
            </a:lvl5pPr>
            <a:lvl6pPr marL="1344168" indent="0">
              <a:buNone/>
              <a:defRPr sz="588"/>
            </a:lvl6pPr>
            <a:lvl7pPr marL="1613002" indent="0">
              <a:buNone/>
              <a:defRPr sz="588"/>
            </a:lvl7pPr>
            <a:lvl8pPr marL="1881835" indent="0">
              <a:buNone/>
              <a:defRPr sz="588"/>
            </a:lvl8pPr>
            <a:lvl9pPr marL="2150669" indent="0">
              <a:buNone/>
              <a:defRPr sz="58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3A31-4DF6-49F9-B7F4-70A21660A7CA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9FB0-E9FB-4823-A785-2E31890D7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73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879" y="214680"/>
            <a:ext cx="6183392" cy="779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2879" y="1073400"/>
            <a:ext cx="6183392" cy="2558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2879" y="3737299"/>
            <a:ext cx="1613059" cy="214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B3A31-4DF6-49F9-B7F4-70A21660A7CA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74781" y="3737299"/>
            <a:ext cx="2419588" cy="214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63212" y="3737299"/>
            <a:ext cx="1613059" cy="214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79FB0-E9FB-4823-A785-2E31890D7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14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537667" rtl="0" eaLnBrk="1" latinLnBrk="0" hangingPunct="1">
        <a:lnSpc>
          <a:spcPct val="90000"/>
        </a:lnSpc>
        <a:spcBef>
          <a:spcPct val="0"/>
        </a:spcBef>
        <a:buNone/>
        <a:defRPr sz="25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4417" indent="-134417" algn="l" defTabSz="537667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1646" kern="1200">
          <a:solidFill>
            <a:schemeClr val="tx1"/>
          </a:solidFill>
          <a:latin typeface="+mn-lt"/>
          <a:ea typeface="+mn-ea"/>
          <a:cs typeface="+mn-cs"/>
        </a:defRPr>
      </a:lvl1pPr>
      <a:lvl2pPr marL="403250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411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176" kern="1200">
          <a:solidFill>
            <a:schemeClr val="tx1"/>
          </a:solidFill>
          <a:latin typeface="+mn-lt"/>
          <a:ea typeface="+mn-ea"/>
          <a:cs typeface="+mn-cs"/>
        </a:defRPr>
      </a:lvl3pPr>
      <a:lvl4pPr marL="940918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4pPr>
      <a:lvl5pPr marL="1209751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5pPr>
      <a:lvl6pPr marL="1478585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6pPr>
      <a:lvl7pPr marL="1747418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7pPr>
      <a:lvl8pPr marL="2016252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8pPr>
      <a:lvl9pPr marL="2285086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1pPr>
      <a:lvl2pPr marL="268834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2pPr>
      <a:lvl3pPr marL="537667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3pPr>
      <a:lvl4pPr marL="806501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4pPr>
      <a:lvl5pPr marL="1075334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5pPr>
      <a:lvl6pPr marL="1344168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6pPr>
      <a:lvl7pPr marL="1613002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7pPr>
      <a:lvl8pPr marL="1881835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8pPr>
      <a:lvl9pPr marL="2150669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8F816A0-D22B-F9AB-7AD6-559406983C1F}"/>
              </a:ext>
            </a:extLst>
          </p:cNvPr>
          <p:cNvSpPr/>
          <p:nvPr/>
        </p:nvSpPr>
        <p:spPr>
          <a:xfrm>
            <a:off x="-101343" y="0"/>
            <a:ext cx="10923572" cy="40322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0A6935-24E3-80CA-AA68-7B9B3BB9E96A}"/>
              </a:ext>
            </a:extLst>
          </p:cNvPr>
          <p:cNvSpPr txBox="1"/>
          <p:nvPr/>
        </p:nvSpPr>
        <p:spPr>
          <a:xfrm>
            <a:off x="-3005544" y="1088437"/>
            <a:ext cx="2904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B6965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вчера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CB54A5-CFE7-D8B4-3A21-5344C8BF1B7F}"/>
              </a:ext>
            </a:extLst>
          </p:cNvPr>
          <p:cNvSpPr txBox="1"/>
          <p:nvPr/>
        </p:nvSpPr>
        <p:spPr>
          <a:xfrm>
            <a:off x="8194260" y="1165513"/>
            <a:ext cx="2738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B898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завтра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B1AB6B-6411-645D-0594-089C0733D3C7}"/>
              </a:ext>
            </a:extLst>
          </p:cNvPr>
          <p:cNvSpPr txBox="1"/>
          <p:nvPr/>
        </p:nvSpPr>
        <p:spPr>
          <a:xfrm>
            <a:off x="820685" y="856969"/>
            <a:ext cx="55277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>
                <a:ln w="0"/>
                <a:solidFill>
                  <a:srgbClr val="B89855"/>
                </a:solidFill>
                <a:effectLst>
                  <a:reflection blurRad="12700" stA="50000" endPos="50000" dist="5000" dir="5400000" sy="-100000" rotWithShape="0"/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БИБЛИОТЕКА И ДЕТСКИЙ САД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907B32-45CD-0B4E-D810-1BF3015E66AD}"/>
              </a:ext>
            </a:extLst>
          </p:cNvPr>
          <p:cNvSpPr txBox="1"/>
          <p:nvPr/>
        </p:nvSpPr>
        <p:spPr>
          <a:xfrm>
            <a:off x="8832824" y="2195797"/>
            <a:ext cx="1655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E46997-CCFB-EA5C-353A-3120DCB3D6D1}"/>
              </a:ext>
            </a:extLst>
          </p:cNvPr>
          <p:cNvSpPr txBox="1"/>
          <p:nvPr/>
        </p:nvSpPr>
        <p:spPr>
          <a:xfrm>
            <a:off x="4175393" y="2952520"/>
            <a:ext cx="2787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B89855"/>
                </a:solidFill>
              </a:rPr>
              <a:t>Комарова И.И., </a:t>
            </a:r>
            <a:r>
              <a:rPr lang="ru-RU" dirty="0" err="1">
                <a:solidFill>
                  <a:srgbClr val="B89855"/>
                </a:solidFill>
              </a:rPr>
              <a:t>к.и.н</a:t>
            </a:r>
            <a:r>
              <a:rPr lang="ru-RU" dirty="0">
                <a:solidFill>
                  <a:srgbClr val="B89855"/>
                </a:solidFill>
              </a:rPr>
              <a:t>., проректор МПАДО. </a:t>
            </a:r>
          </a:p>
          <a:p>
            <a:r>
              <a:rPr lang="ru-RU" dirty="0">
                <a:solidFill>
                  <a:srgbClr val="B89855"/>
                </a:solidFill>
              </a:rPr>
              <a:t>31 </a:t>
            </a:r>
            <a:r>
              <a:rPr lang="ru-RU" dirty="0" err="1">
                <a:solidFill>
                  <a:srgbClr val="B89855"/>
                </a:solidFill>
              </a:rPr>
              <a:t>ма</a:t>
            </a:r>
            <a:r>
              <a:rPr lang="ru-RU" dirty="0">
                <a:solidFill>
                  <a:srgbClr val="B89855"/>
                </a:solidFill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847316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3" y="0"/>
            <a:ext cx="7168444" cy="40322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11"/>
          </a:p>
        </p:txBody>
      </p:sp>
      <p:sp>
        <p:nvSpPr>
          <p:cNvPr id="5" name="TextBox 4"/>
          <p:cNvSpPr txBox="1"/>
          <p:nvPr/>
        </p:nvSpPr>
        <p:spPr>
          <a:xfrm>
            <a:off x="1170254" y="96801"/>
            <a:ext cx="485476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50" b="1" dirty="0">
                <a:solidFill>
                  <a:srgbClr val="B69653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БИБЛИОТЕКА ДОО И СООБЩЕСТВО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3071" y="1305836"/>
            <a:ext cx="64142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B69653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Поскольку публичные библиотеки исторически работали с маленькими детьми и часто находятся в центре усилий всего сообщества, существует естественное партнерство между публичными библиотеками и детскими садами. </a:t>
            </a:r>
          </a:p>
        </p:txBody>
      </p:sp>
    </p:spTree>
    <p:extLst>
      <p:ext uri="{BB962C8B-B14F-4D97-AF65-F5344CB8AC3E}">
        <p14:creationId xmlns:p14="http://schemas.microsoft.com/office/powerpoint/2010/main" val="2287075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172D712-E984-12E0-2FD7-2E1053A00BA3}"/>
              </a:ext>
            </a:extLst>
          </p:cNvPr>
          <p:cNvSpPr/>
          <p:nvPr/>
        </p:nvSpPr>
        <p:spPr>
          <a:xfrm>
            <a:off x="706" y="0"/>
            <a:ext cx="7168444" cy="40322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8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6CFC7-D5AC-10A5-8225-ABBFF0ED8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83" y="0"/>
            <a:ext cx="6182783" cy="7793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B898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БИБЛИОТЕКА И ДЕТСКИЙ САД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5512F1-BA9B-CCB3-48BE-9150718975EE}"/>
              </a:ext>
            </a:extLst>
          </p:cNvPr>
          <p:cNvSpPr txBox="1"/>
          <p:nvPr/>
        </p:nvSpPr>
        <p:spPr>
          <a:xfrm>
            <a:off x="282360" y="671806"/>
            <a:ext cx="66044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000" dirty="0">
                <a:solidFill>
                  <a:srgbClr val="B6965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Сотрудничество реализуется в рамках сетевого взаимодействия.</a:t>
            </a:r>
          </a:p>
          <a:p>
            <a:pPr marL="514350" indent="-514350">
              <a:buAutoNum type="arabicPeriod"/>
            </a:pPr>
            <a:r>
              <a:rPr lang="ru-RU" sz="2000" dirty="0">
                <a:solidFill>
                  <a:srgbClr val="B6965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Инициатором часто бывает библиотека детская или муниципальная.</a:t>
            </a:r>
          </a:p>
          <a:p>
            <a:pPr marL="514350" indent="-514350">
              <a:buAutoNum type="arabicPeriod"/>
            </a:pPr>
            <a:r>
              <a:rPr lang="ru-RU" sz="2000" dirty="0">
                <a:solidFill>
                  <a:srgbClr val="B6965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Широкий спектр мероприятий, главным образом краеведческих, и мероприятий семейных, схожей тематики. </a:t>
            </a:r>
          </a:p>
          <a:p>
            <a:pPr marL="514350" indent="-514350">
              <a:buAutoNum type="arabicPeriod"/>
            </a:pPr>
            <a:r>
              <a:rPr lang="ru-RU" sz="2000" dirty="0">
                <a:solidFill>
                  <a:srgbClr val="B6965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Концерты и спектакли.</a:t>
            </a:r>
          </a:p>
          <a:p>
            <a:pPr marL="514350" indent="-514350">
              <a:buAutoNum type="arabicPeriod"/>
            </a:pPr>
            <a:r>
              <a:rPr lang="ru-RU" sz="2000" dirty="0">
                <a:solidFill>
                  <a:srgbClr val="B6965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Кружки ДПО.</a:t>
            </a:r>
          </a:p>
          <a:p>
            <a:pPr marL="514350" indent="-514350">
              <a:buAutoNum type="arabicPeriod"/>
            </a:pPr>
            <a:r>
              <a:rPr lang="ru-RU" sz="2000" dirty="0">
                <a:solidFill>
                  <a:srgbClr val="B6965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Курсы для родителей.</a:t>
            </a:r>
          </a:p>
          <a:p>
            <a:pPr marL="514350" indent="-514350">
              <a:buAutoNum type="arabicPeriod"/>
            </a:pPr>
            <a:r>
              <a:rPr lang="ru-RU" sz="2000" dirty="0">
                <a:solidFill>
                  <a:srgbClr val="B6965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Курсы для воспитателей.</a:t>
            </a:r>
          </a:p>
          <a:p>
            <a:pPr marL="514350" indent="-514350">
              <a:buAutoNum type="arabicPeriod"/>
            </a:pPr>
            <a:endParaRPr lang="ru-RU" sz="2000" dirty="0">
              <a:solidFill>
                <a:srgbClr val="B6965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14350" indent="-514350">
              <a:buAutoNum type="arabicPeriod"/>
            </a:pPr>
            <a:endParaRPr lang="ru-RU" sz="2400" dirty="0">
              <a:solidFill>
                <a:srgbClr val="B6965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9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3" y="0"/>
            <a:ext cx="7168444" cy="403225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11"/>
          </a:p>
        </p:txBody>
      </p:sp>
      <p:sp>
        <p:nvSpPr>
          <p:cNvPr id="5" name="TextBox 4"/>
          <p:cNvSpPr txBox="1"/>
          <p:nvPr/>
        </p:nvSpPr>
        <p:spPr>
          <a:xfrm>
            <a:off x="197532" y="322603"/>
            <a:ext cx="6717635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50" dirty="0">
                <a:latin typeface="Verdana" panose="020B0604030504040204" pitchFamily="34" charset="0"/>
                <a:ea typeface="Verdana" panose="020B0604030504040204" pitchFamily="34" charset="0"/>
              </a:rPr>
              <a:t>РЕСУРСЫ БИБЛИОТЕКИ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7842" y="1169364"/>
            <a:ext cx="3725747" cy="74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11" b="1" dirty="0">
                <a:latin typeface="Verdana" panose="020B0604030504040204" pitchFamily="34" charset="0"/>
                <a:ea typeface="Verdana" panose="020B0604030504040204" pitchFamily="34" charset="0"/>
              </a:rPr>
              <a:t>1000 книг до школы…</a:t>
            </a:r>
          </a:p>
          <a:p>
            <a:endParaRPr lang="ru-RU" sz="141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411" dirty="0">
                <a:latin typeface="Verdana" panose="020B0604030504040204" pitchFamily="34" charset="0"/>
                <a:ea typeface="Verdana" panose="020B0604030504040204" pitchFamily="34" charset="0"/>
              </a:rPr>
              <a:t>Какие это книги?</a:t>
            </a:r>
          </a:p>
        </p:txBody>
      </p:sp>
    </p:spTree>
    <p:extLst>
      <p:ext uri="{BB962C8B-B14F-4D97-AF65-F5344CB8AC3E}">
        <p14:creationId xmlns:p14="http://schemas.microsoft.com/office/powerpoint/2010/main" val="1559710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3" y="0"/>
            <a:ext cx="7168444" cy="403225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11"/>
          </a:p>
        </p:txBody>
      </p:sp>
      <p:sp>
        <p:nvSpPr>
          <p:cNvPr id="2" name="TextBox 1"/>
          <p:cNvSpPr txBox="1"/>
          <p:nvPr/>
        </p:nvSpPr>
        <p:spPr>
          <a:xfrm>
            <a:off x="338659" y="379054"/>
            <a:ext cx="6491832" cy="526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22" dirty="0">
                <a:latin typeface="Verdana" panose="020B0604030504040204" pitchFamily="34" charset="0"/>
                <a:ea typeface="Verdana" panose="020B0604030504040204" pitchFamily="34" charset="0"/>
              </a:rPr>
              <a:t>Какие книги предпочитают дети?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2518" y="1111320"/>
            <a:ext cx="5024114" cy="226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1411" b="1" dirty="0">
                <a:latin typeface="Verdana" panose="020B0604030504040204" pitchFamily="34" charset="0"/>
                <a:ea typeface="Verdana" panose="020B0604030504040204" pitchFamily="34" charset="0"/>
              </a:rPr>
              <a:t>Младенцы (6-12 месяцев)</a:t>
            </a:r>
          </a:p>
          <a:p>
            <a:pPr eaLnBrk="0" hangingPunct="0"/>
            <a:r>
              <a:rPr lang="ru-RU" sz="1411" dirty="0">
                <a:latin typeface="Verdana" panose="020B0604030504040204" pitchFamily="34" charset="0"/>
                <a:ea typeface="Verdana" panose="020B0604030504040204" pitchFamily="34" charset="0"/>
              </a:rPr>
              <a:t>• Книги с фотографиями младенцев.</a:t>
            </a:r>
          </a:p>
          <a:p>
            <a:pPr eaLnBrk="0" hangingPunct="0"/>
            <a:r>
              <a:rPr lang="ru-RU" sz="1411" dirty="0">
                <a:latin typeface="Verdana" panose="020B0604030504040204" pitchFamily="34" charset="0"/>
                <a:ea typeface="Verdana" panose="020B0604030504040204" pitchFamily="34" charset="0"/>
              </a:rPr>
              <a:t>• Книги с прочными, яркие обложками, к которым приятно прикоснуться и попробовать.</a:t>
            </a:r>
          </a:p>
          <a:p>
            <a:pPr eaLnBrk="0" hangingPunct="0"/>
            <a:r>
              <a:rPr lang="ru-RU" sz="1411" dirty="0">
                <a:latin typeface="Verdana" panose="020B0604030504040204" pitchFamily="34" charset="0"/>
                <a:ea typeface="Verdana" panose="020B0604030504040204" pitchFamily="34" charset="0"/>
              </a:rPr>
              <a:t>• Книги с фотографиями вещей, которые они видят каждый день - шары, бутылки, стулья, собаки.</a:t>
            </a:r>
          </a:p>
          <a:p>
            <a:pPr eaLnBrk="0" hangingPunct="0"/>
            <a:r>
              <a:rPr lang="ru-RU" sz="1411" dirty="0">
                <a:latin typeface="Verdana" panose="020B0604030504040204" pitchFamily="34" charset="0"/>
                <a:ea typeface="Verdana" panose="020B0604030504040204" pitchFamily="34" charset="0"/>
              </a:rPr>
              <a:t>• Маленькие книги соразмерные с руками ребенка.</a:t>
            </a:r>
          </a:p>
          <a:p>
            <a:endParaRPr lang="ru-RU" sz="1411" dirty="0"/>
          </a:p>
        </p:txBody>
      </p:sp>
    </p:spTree>
    <p:extLst>
      <p:ext uri="{BB962C8B-B14F-4D97-AF65-F5344CB8AC3E}">
        <p14:creationId xmlns:p14="http://schemas.microsoft.com/office/powerpoint/2010/main" val="1909766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3" y="0"/>
            <a:ext cx="7196670" cy="403225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11"/>
          </a:p>
        </p:txBody>
      </p:sp>
      <p:sp>
        <p:nvSpPr>
          <p:cNvPr id="2" name="TextBox 1"/>
          <p:cNvSpPr txBox="1"/>
          <p:nvPr/>
        </p:nvSpPr>
        <p:spPr>
          <a:xfrm>
            <a:off x="762039" y="322604"/>
            <a:ext cx="5701522" cy="2914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1411" b="1" dirty="0"/>
              <a:t>Младенцы (12-24 месяца)</a:t>
            </a:r>
          </a:p>
          <a:p>
            <a:pPr algn="ctr" eaLnBrk="0" hangingPunct="0"/>
            <a:endParaRPr lang="ru-RU" sz="1411" b="1" dirty="0"/>
          </a:p>
          <a:p>
            <a:pPr eaLnBrk="0" hangingPunct="0"/>
            <a:r>
              <a:rPr lang="ru-RU" sz="1411" dirty="0">
                <a:latin typeface="Verdana" panose="020B0604030504040204" pitchFamily="34" charset="0"/>
                <a:ea typeface="Verdana" panose="020B0604030504040204" pitchFamily="34" charset="0"/>
              </a:rPr>
              <a:t>• Прочные книги, которые они могут теребить, грызть, бросать.</a:t>
            </a:r>
          </a:p>
          <a:p>
            <a:pPr eaLnBrk="0" hangingPunct="0"/>
            <a:r>
              <a:rPr lang="ru-RU" sz="1411" dirty="0">
                <a:latin typeface="Verdana" panose="020B0604030504040204" pitchFamily="34" charset="0"/>
                <a:ea typeface="Verdana" panose="020B0604030504040204" pitchFamily="34" charset="0"/>
              </a:rPr>
              <a:t>• Книги, в которых дети видят знакомые явления - сон, еду, игру.</a:t>
            </a:r>
          </a:p>
          <a:p>
            <a:pPr eaLnBrk="0" hangingPunct="0"/>
            <a:r>
              <a:rPr lang="ru-RU" sz="1411" dirty="0">
                <a:latin typeface="Verdana" panose="020B0604030504040204" pitchFamily="34" charset="0"/>
                <a:ea typeface="Verdana" panose="020B0604030504040204" pitchFamily="34" charset="0"/>
              </a:rPr>
              <a:t>• Книги для чтения на ночь.</a:t>
            </a:r>
          </a:p>
          <a:p>
            <a:pPr eaLnBrk="0" hangingPunct="0"/>
            <a:r>
              <a:rPr lang="ru-RU" sz="1411" dirty="0">
                <a:latin typeface="Verdana" panose="020B0604030504040204" pitchFamily="34" charset="0"/>
                <a:ea typeface="Verdana" panose="020B0604030504040204" pitchFamily="34" charset="0"/>
              </a:rPr>
              <a:t>• Книги о прощании и приветствии.</a:t>
            </a:r>
          </a:p>
          <a:p>
            <a:pPr eaLnBrk="0" hangingPunct="0"/>
            <a:r>
              <a:rPr lang="ru-RU" sz="1411" dirty="0">
                <a:latin typeface="Verdana" panose="020B0604030504040204" pitchFamily="34" charset="0"/>
                <a:ea typeface="Verdana" panose="020B0604030504040204" pitchFamily="34" charset="0"/>
              </a:rPr>
              <a:t>• Книги с несколькими словами на странице.</a:t>
            </a:r>
          </a:p>
          <a:p>
            <a:pPr eaLnBrk="0" hangingPunct="0"/>
            <a:r>
              <a:rPr lang="ru-RU" sz="1411" dirty="0">
                <a:latin typeface="Verdana" panose="020B0604030504040204" pitchFamily="34" charset="0"/>
                <a:ea typeface="Verdana" panose="020B0604030504040204" pitchFamily="34" charset="0"/>
              </a:rPr>
              <a:t>• Книги с простыми рифмами или предсказуемым текстом.</a:t>
            </a:r>
          </a:p>
          <a:p>
            <a:pPr eaLnBrk="0" hangingPunct="0"/>
            <a:r>
              <a:rPr lang="ru-RU" sz="1411" dirty="0"/>
              <a:t> </a:t>
            </a:r>
          </a:p>
          <a:p>
            <a:pPr eaLnBrk="0" hangingPunct="0"/>
            <a:r>
              <a:rPr lang="ru-RU" sz="1411" dirty="0"/>
              <a:t> </a:t>
            </a:r>
          </a:p>
          <a:p>
            <a:endParaRPr lang="ru-RU" sz="1411" dirty="0"/>
          </a:p>
        </p:txBody>
      </p:sp>
    </p:spTree>
    <p:extLst>
      <p:ext uri="{BB962C8B-B14F-4D97-AF65-F5344CB8AC3E}">
        <p14:creationId xmlns:p14="http://schemas.microsoft.com/office/powerpoint/2010/main" val="1781597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3" y="0"/>
            <a:ext cx="7168444" cy="403225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11" dirty="0"/>
          </a:p>
        </p:txBody>
      </p:sp>
      <p:sp>
        <p:nvSpPr>
          <p:cNvPr id="2" name="TextBox 1"/>
          <p:cNvSpPr txBox="1"/>
          <p:nvPr/>
        </p:nvSpPr>
        <p:spPr>
          <a:xfrm>
            <a:off x="1326546" y="379055"/>
            <a:ext cx="5362818" cy="2046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1411" b="1" dirty="0"/>
              <a:t>Младенцы (24-36 месяцев)</a:t>
            </a:r>
          </a:p>
          <a:p>
            <a:pPr eaLnBrk="0" hangingPunct="0"/>
            <a:r>
              <a:rPr lang="ru-RU" sz="1411" dirty="0"/>
              <a:t>• Книги с изображениями и названиями разных вещей.</a:t>
            </a:r>
          </a:p>
          <a:p>
            <a:pPr eaLnBrk="0" hangingPunct="0"/>
            <a:r>
              <a:rPr lang="ru-RU" sz="1411" dirty="0"/>
              <a:t>• Глупые и смешные книги.</a:t>
            </a:r>
          </a:p>
          <a:p>
            <a:pPr eaLnBrk="0" hangingPunct="0"/>
            <a:r>
              <a:rPr lang="ru-RU" sz="1411" dirty="0"/>
              <a:t>• Книги с рифмой и ритмом, а также повторяющийся текст, который они могут выучить наизусть.</a:t>
            </a:r>
          </a:p>
          <a:p>
            <a:pPr eaLnBrk="0" hangingPunct="0"/>
            <a:r>
              <a:rPr lang="ru-RU" sz="1411" dirty="0"/>
              <a:t>• Книги о детях и семьях.</a:t>
            </a:r>
          </a:p>
          <a:p>
            <a:pPr eaLnBrk="0" hangingPunct="0"/>
            <a:r>
              <a:rPr lang="ru-RU" sz="1411" dirty="0"/>
              <a:t>• Книги о еде, животных, грузовиках и других известных и любимых объектах.</a:t>
            </a:r>
          </a:p>
          <a:p>
            <a:endParaRPr lang="ru-RU" sz="1411" dirty="0"/>
          </a:p>
        </p:txBody>
      </p:sp>
    </p:spTree>
    <p:extLst>
      <p:ext uri="{BB962C8B-B14F-4D97-AF65-F5344CB8AC3E}">
        <p14:creationId xmlns:p14="http://schemas.microsoft.com/office/powerpoint/2010/main" val="1547172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3" y="0"/>
            <a:ext cx="7168444" cy="403225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11"/>
          </a:p>
        </p:txBody>
      </p:sp>
      <p:sp>
        <p:nvSpPr>
          <p:cNvPr id="2" name="TextBox 1"/>
          <p:cNvSpPr txBox="1"/>
          <p:nvPr/>
        </p:nvSpPr>
        <p:spPr>
          <a:xfrm>
            <a:off x="818490" y="717759"/>
            <a:ext cx="5588621" cy="2697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1411" b="1" dirty="0">
                <a:latin typeface="Verdana" panose="020B0604030504040204" pitchFamily="34" charset="0"/>
                <a:ea typeface="Verdana" panose="020B0604030504040204" pitchFamily="34" charset="0"/>
              </a:rPr>
              <a:t>Малыши (3-5 лет).</a:t>
            </a:r>
          </a:p>
          <a:p>
            <a:pPr eaLnBrk="0" hangingPunct="0"/>
            <a:r>
              <a:rPr lang="ru-RU" sz="1411" dirty="0">
                <a:latin typeface="Verdana" panose="020B0604030504040204" pitchFamily="34" charset="0"/>
                <a:ea typeface="Verdana" panose="020B0604030504040204" pitchFamily="34" charset="0"/>
              </a:rPr>
              <a:t>• Книги, в которых рассказываются истории.</a:t>
            </a:r>
          </a:p>
          <a:p>
            <a:pPr eaLnBrk="0" hangingPunct="0"/>
            <a:r>
              <a:rPr lang="ru-RU" sz="1411" dirty="0">
                <a:latin typeface="Verdana" panose="020B0604030504040204" pitchFamily="34" charset="0"/>
                <a:ea typeface="Verdana" panose="020B0604030504040204" pitchFamily="34" charset="0"/>
              </a:rPr>
              <a:t>• Книги сказок.</a:t>
            </a:r>
            <a:br>
              <a:rPr lang="ru-RU" sz="141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11" dirty="0">
                <a:latin typeface="Verdana" panose="020B0604030504040204" pitchFamily="34" charset="0"/>
                <a:ea typeface="Verdana" panose="020B0604030504040204" pitchFamily="34" charset="0"/>
              </a:rPr>
              <a:t>• Книги о детях, которые выглядят и живут как они. </a:t>
            </a:r>
          </a:p>
          <a:p>
            <a:pPr eaLnBrk="0" hangingPunct="0"/>
            <a:r>
              <a:rPr lang="ru-RU" sz="1411" dirty="0">
                <a:latin typeface="Verdana" panose="020B0604030504040204" pitchFamily="34" charset="0"/>
                <a:ea typeface="Verdana" panose="020B0604030504040204" pitchFamily="34" charset="0"/>
              </a:rPr>
              <a:t>• Книги о разных местах и ​​разных способах жизни.</a:t>
            </a:r>
            <a:br>
              <a:rPr lang="ru-RU" sz="141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11" dirty="0">
                <a:latin typeface="Verdana" panose="020B0604030504040204" pitchFamily="34" charset="0"/>
                <a:ea typeface="Verdana" panose="020B0604030504040204" pitchFamily="34" charset="0"/>
              </a:rPr>
              <a:t>• Книги о поездке в школу или детский сад.</a:t>
            </a:r>
            <a:br>
              <a:rPr lang="ru-RU" sz="141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11" dirty="0">
                <a:latin typeface="Verdana" panose="020B0604030504040204" pitchFamily="34" charset="0"/>
                <a:ea typeface="Verdana" panose="020B0604030504040204" pitchFamily="34" charset="0"/>
              </a:rPr>
              <a:t>• Книги о друзьях.</a:t>
            </a:r>
            <a:br>
              <a:rPr lang="ru-RU" sz="141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11" dirty="0">
                <a:latin typeface="Verdana" panose="020B0604030504040204" pitchFamily="34" charset="0"/>
                <a:ea typeface="Verdana" panose="020B0604030504040204" pitchFamily="34" charset="0"/>
              </a:rPr>
              <a:t>• Книги с простым текстом, который они могут запомнить.</a:t>
            </a:r>
            <a:br>
              <a:rPr lang="ru-RU" sz="141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11" dirty="0">
                <a:latin typeface="Verdana" panose="020B0604030504040204" pitchFamily="34" charset="0"/>
                <a:ea typeface="Verdana" panose="020B0604030504040204" pitchFamily="34" charset="0"/>
              </a:rPr>
              <a:t>• Подсчет книг, букв алфавита, поиск книг.</a:t>
            </a:r>
          </a:p>
          <a:p>
            <a:pPr eaLnBrk="0" hangingPunct="0"/>
            <a:r>
              <a:rPr lang="ru-RU" sz="1411" dirty="0">
                <a:latin typeface="Verdana" panose="020B0604030504040204" pitchFamily="34" charset="0"/>
                <a:ea typeface="Verdana" panose="020B0604030504040204" pitchFamily="34" charset="0"/>
              </a:rPr>
              <a:t>• Книги-наклейки.</a:t>
            </a:r>
          </a:p>
          <a:p>
            <a:endParaRPr lang="ru-RU" sz="1411" dirty="0"/>
          </a:p>
        </p:txBody>
      </p:sp>
    </p:spTree>
    <p:extLst>
      <p:ext uri="{BB962C8B-B14F-4D97-AF65-F5344CB8AC3E}">
        <p14:creationId xmlns:p14="http://schemas.microsoft.com/office/powerpoint/2010/main" val="1929107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3" y="0"/>
            <a:ext cx="7168444" cy="403225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11"/>
          </a:p>
        </p:txBody>
      </p:sp>
      <p:sp>
        <p:nvSpPr>
          <p:cNvPr id="2" name="TextBox 1"/>
          <p:cNvSpPr txBox="1"/>
          <p:nvPr/>
        </p:nvSpPr>
        <p:spPr>
          <a:xfrm>
            <a:off x="733814" y="435505"/>
            <a:ext cx="5701522" cy="313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1411" b="1" dirty="0">
                <a:latin typeface="Verdana" panose="020B0604030504040204" pitchFamily="34" charset="0"/>
                <a:ea typeface="Verdana" panose="020B0604030504040204" pitchFamily="34" charset="0"/>
              </a:rPr>
              <a:t>Дети (6-8 лет).</a:t>
            </a:r>
          </a:p>
          <a:p>
            <a:pPr eaLnBrk="0" hangingPunct="0"/>
            <a:r>
              <a:rPr lang="ru-RU" sz="1411" dirty="0">
                <a:latin typeface="Verdana" panose="020B0604030504040204" pitchFamily="34" charset="0"/>
                <a:ea typeface="Verdana" panose="020B0604030504040204" pitchFamily="34" charset="0"/>
              </a:rPr>
              <a:t>• Книги, в которых рассказываются истории.</a:t>
            </a:r>
          </a:p>
          <a:p>
            <a:pPr eaLnBrk="0" hangingPunct="0"/>
            <a:r>
              <a:rPr lang="ru-RU" sz="1411" dirty="0">
                <a:latin typeface="Verdana" panose="020B0604030504040204" pitchFamily="34" charset="0"/>
                <a:ea typeface="Verdana" panose="020B0604030504040204" pitchFamily="34" charset="0"/>
              </a:rPr>
              <a:t>• Книги-лабиринты.</a:t>
            </a:r>
            <a:br>
              <a:rPr lang="ru-RU" sz="141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11" dirty="0">
                <a:latin typeface="Verdana" panose="020B0604030504040204" pitchFamily="34" charset="0"/>
                <a:ea typeface="Verdana" panose="020B0604030504040204" pitchFamily="34" charset="0"/>
              </a:rPr>
              <a:t>• Книги-игрушки, </a:t>
            </a:r>
            <a:r>
              <a:rPr lang="ru-RU" sz="1411" dirty="0" err="1">
                <a:latin typeface="Verdana" panose="020B0604030504040204" pitchFamily="34" charset="0"/>
                <a:ea typeface="Verdana" panose="020B0604030504040204" pitchFamily="34" charset="0"/>
              </a:rPr>
              <a:t>виммельбухи</a:t>
            </a:r>
            <a:r>
              <a:rPr lang="ru-RU" sz="1411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eaLnBrk="0" hangingPunct="0"/>
            <a:r>
              <a:rPr lang="ru-RU" sz="1411" dirty="0">
                <a:latin typeface="Verdana" panose="020B0604030504040204" pitchFamily="34" charset="0"/>
                <a:ea typeface="Verdana" panose="020B0604030504040204" pitchFamily="34" charset="0"/>
              </a:rPr>
              <a:t>• Книги о детях, которые выглядят и живут как они. </a:t>
            </a:r>
          </a:p>
          <a:p>
            <a:pPr eaLnBrk="0" hangingPunct="0"/>
            <a:r>
              <a:rPr lang="ru-RU" sz="1411" dirty="0">
                <a:latin typeface="Verdana" panose="020B0604030504040204" pitchFamily="34" charset="0"/>
                <a:ea typeface="Verdana" panose="020B0604030504040204" pitchFamily="34" charset="0"/>
              </a:rPr>
              <a:t>• Книги о разных местах и ​​разных способах жизни.</a:t>
            </a:r>
            <a:br>
              <a:rPr lang="ru-RU" sz="141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11" dirty="0">
                <a:latin typeface="Verdana" panose="020B0604030504040204" pitchFamily="34" charset="0"/>
                <a:ea typeface="Verdana" panose="020B0604030504040204" pitchFamily="34" charset="0"/>
              </a:rPr>
              <a:t>• Научно-популярная литература о космосе, о клетке, о теле, о животных. </a:t>
            </a:r>
          </a:p>
          <a:p>
            <a:pPr eaLnBrk="0" hangingPunct="0"/>
            <a:r>
              <a:rPr lang="ru-RU" sz="1411" dirty="0">
                <a:latin typeface="Verdana" panose="020B0604030504040204" pitchFamily="34" charset="0"/>
                <a:ea typeface="Verdana" panose="020B0604030504040204" pitchFamily="34" charset="0"/>
              </a:rPr>
              <a:t>• Биографии.</a:t>
            </a:r>
          </a:p>
          <a:p>
            <a:pPr eaLnBrk="0" hangingPunct="0"/>
            <a:r>
              <a:rPr lang="ru-RU" sz="1411" dirty="0">
                <a:latin typeface="Verdana" panose="020B0604030504040204" pitchFamily="34" charset="0"/>
                <a:ea typeface="Verdana" panose="020B0604030504040204" pitchFamily="34" charset="0"/>
              </a:rPr>
              <a:t>• Книги о поездке в школу или детский сад.</a:t>
            </a:r>
            <a:br>
              <a:rPr lang="ru-RU" sz="141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11" dirty="0">
                <a:latin typeface="Verdana" panose="020B0604030504040204" pitchFamily="34" charset="0"/>
                <a:ea typeface="Verdana" panose="020B0604030504040204" pitchFamily="34" charset="0"/>
              </a:rPr>
              <a:t>• Книги о друзьях.</a:t>
            </a:r>
            <a:br>
              <a:rPr lang="ru-RU" sz="141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11" dirty="0">
                <a:latin typeface="Verdana" panose="020B0604030504040204" pitchFamily="34" charset="0"/>
                <a:ea typeface="Verdana" panose="020B0604030504040204" pitchFamily="34" charset="0"/>
              </a:rPr>
              <a:t>• Книги с простым текстом, который они могут запомнить.</a:t>
            </a:r>
            <a:br>
              <a:rPr lang="ru-RU" sz="141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11" dirty="0">
                <a:latin typeface="Verdana" panose="020B0604030504040204" pitchFamily="34" charset="0"/>
                <a:ea typeface="Verdana" panose="020B0604030504040204" pitchFamily="34" charset="0"/>
              </a:rPr>
              <a:t>• Подсчет книг, букв алфавита, поиск книг.</a:t>
            </a:r>
          </a:p>
          <a:p>
            <a:endParaRPr lang="ru-RU" sz="1411" dirty="0"/>
          </a:p>
        </p:txBody>
      </p:sp>
    </p:spTree>
    <p:extLst>
      <p:ext uri="{BB962C8B-B14F-4D97-AF65-F5344CB8AC3E}">
        <p14:creationId xmlns:p14="http://schemas.microsoft.com/office/powerpoint/2010/main" val="1223413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3" y="0"/>
            <a:ext cx="7168444" cy="403225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11"/>
          </a:p>
        </p:txBody>
      </p:sp>
      <p:sp>
        <p:nvSpPr>
          <p:cNvPr id="5" name="TextBox 4"/>
          <p:cNvSpPr txBox="1"/>
          <p:nvPr/>
        </p:nvSpPr>
        <p:spPr>
          <a:xfrm>
            <a:off x="366884" y="830659"/>
            <a:ext cx="46289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50" b="1" dirty="0">
                <a:latin typeface="Verdana" panose="020B0604030504040204" pitchFamily="34" charset="0"/>
                <a:ea typeface="Verdana" panose="020B0604030504040204" pitchFamily="34" charset="0"/>
              </a:rPr>
              <a:t>КТО</a:t>
            </a:r>
          </a:p>
          <a:p>
            <a:r>
              <a:rPr lang="ru-RU" sz="3450" b="1" dirty="0">
                <a:latin typeface="Verdana" panose="020B0604030504040204" pitchFamily="34" charset="0"/>
                <a:ea typeface="Verdana" panose="020B0604030504040204" pitchFamily="34" charset="0"/>
              </a:rPr>
              <a:t>СОЗДАЕТ / ИНИЦИИРУЕТ </a:t>
            </a:r>
          </a:p>
          <a:p>
            <a:r>
              <a:rPr lang="ru-RU" sz="3450" b="1" dirty="0">
                <a:latin typeface="Verdana" panose="020B0604030504040204" pitchFamily="34" charset="0"/>
                <a:ea typeface="Verdana" panose="020B0604030504040204" pitchFamily="34" charset="0"/>
              </a:rPr>
              <a:t>СПИСКИ?</a:t>
            </a:r>
          </a:p>
        </p:txBody>
      </p:sp>
    </p:spTree>
    <p:extLst>
      <p:ext uri="{BB962C8B-B14F-4D97-AF65-F5344CB8AC3E}">
        <p14:creationId xmlns:p14="http://schemas.microsoft.com/office/powerpoint/2010/main" val="1952458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3" y="0"/>
            <a:ext cx="7168444" cy="403225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11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4631" y="0"/>
          <a:ext cx="7168444" cy="4295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7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9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4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3" marR="53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КТО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3" marR="53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ЗАЧЕМ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3" marR="53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ЧТО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3" marR="5376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678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3" marR="53763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Правительство / </a:t>
                      </a:r>
                      <a:r>
                        <a:rPr lang="ru-RU" sz="9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Минпрос</a:t>
                      </a:r>
                      <a:r>
                        <a:rPr lang="ru-RU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+ библиотеки образовательных организаций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3" marR="5376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Обеспечить единство образовательного пространства.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Сформировать структуру чтения (через ФГОС, Программы образования и другие нормативные документы)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3" marR="53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Exo 2" panose="00000800000000000000" pitchFamily="2" charset="-52"/>
                          <a:ea typeface="Calibri"/>
                          <a:cs typeface="Times New Roman"/>
                        </a:rPr>
                        <a:t>Списки литературы</a:t>
                      </a:r>
                      <a:r>
                        <a:rPr lang="ru-RU" sz="900" baseline="0" dirty="0">
                          <a:effectLst/>
                          <a:latin typeface="Exo 2" panose="00000800000000000000" pitchFamily="2" charset="-52"/>
                          <a:ea typeface="Calibri"/>
                          <a:cs typeface="Times New Roman"/>
                        </a:rPr>
                        <a:t> в программах</a:t>
                      </a:r>
                      <a:endParaRPr lang="ru-RU" sz="900" dirty="0">
                        <a:effectLst/>
                        <a:latin typeface="Exo 2" panose="000008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53763" marR="5376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3" marR="53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Издательства и торговые фирмы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3" marR="53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Реклама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Отслеживание конкурентов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Торговля</a:t>
                      </a:r>
                    </a:p>
                  </a:txBody>
                  <a:tcPr marL="53763" marR="53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Каталоги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Прайсы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Аннотированные указатели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3" marR="5376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81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3" marR="53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Библиотеки публичные, научные, специализированные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3" marR="53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Выполнение библиотечных функций:</a:t>
                      </a:r>
                    </a:p>
                  </a:txBody>
                  <a:tcPr marL="53763" marR="53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Аннотированные указатели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Библиографические указатели и справочники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Каталоги</a:t>
                      </a:r>
                    </a:p>
                    <a:p>
                      <a:pPr indent="27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Электронные библиотечные системы</a:t>
                      </a:r>
                    </a:p>
                  </a:txBody>
                  <a:tcPr marL="53763" marR="5376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11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3" marR="53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Методические объединения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3" marR="53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Выполнение методических функций</a:t>
                      </a:r>
                    </a:p>
                  </a:txBody>
                  <a:tcPr marL="53763" marR="53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Аннотированные указатели</a:t>
                      </a:r>
                    </a:p>
                  </a:txBody>
                  <a:tcPr marL="53763" marR="5376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40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3" marR="53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Педагоги и сообщества педагогов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3" marR="53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Владеть лучшим материалом</a:t>
                      </a:r>
                    </a:p>
                  </a:txBody>
                  <a:tcPr marL="53763" marR="53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Аннотированные указатели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Каталоги</a:t>
                      </a:r>
                    </a:p>
                  </a:txBody>
                  <a:tcPr marL="53763" marR="5376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567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3" marR="53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Исследователи и исследовательские центры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3" marR="53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Исследовать процессы изменения чтения</a:t>
                      </a:r>
                    </a:p>
                  </a:txBody>
                  <a:tcPr marL="53763" marR="53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Аннотированные указатели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Библиографические указатели и справочники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Исследования</a:t>
                      </a:r>
                    </a:p>
                  </a:txBody>
                  <a:tcPr marL="53763" marR="5376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11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3" marR="53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Ответственные родители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3" marR="53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Владеть лучшим материалом</a:t>
                      </a:r>
                    </a:p>
                  </a:txBody>
                  <a:tcPr marL="53763" marR="53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Обсуждение в социальных сетях</a:t>
                      </a:r>
                    </a:p>
                  </a:txBody>
                  <a:tcPr marL="53763" marR="5376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82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3" marR="53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Дети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3" marR="53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Удовлетворить интерес,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Классификация</a:t>
                      </a:r>
                    </a:p>
                  </a:txBody>
                  <a:tcPr marL="53763" marR="53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Обсуждение в социальных сетях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Выписки в дневниках</a:t>
                      </a:r>
                    </a:p>
                  </a:txBody>
                  <a:tcPr marL="53763" marR="5376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85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3" marR="53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Конкурсные комиссии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3" marR="53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Отслеживать лучший материал лучшим материалом</a:t>
                      </a:r>
                    </a:p>
                  </a:txBody>
                  <a:tcPr marL="53763" marR="53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Перечни номинированной литературы.</a:t>
                      </a:r>
                    </a:p>
                  </a:txBody>
                  <a:tcPr marL="53763" marR="5376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14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8F816A0-D22B-F9AB-7AD6-559406983C1F}"/>
              </a:ext>
            </a:extLst>
          </p:cNvPr>
          <p:cNvSpPr/>
          <p:nvPr/>
        </p:nvSpPr>
        <p:spPr>
          <a:xfrm>
            <a:off x="-101343" y="0"/>
            <a:ext cx="10923572" cy="40322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0A6935-24E3-80CA-AA68-7B9B3BB9E96A}"/>
              </a:ext>
            </a:extLst>
          </p:cNvPr>
          <p:cNvSpPr txBox="1"/>
          <p:nvPr/>
        </p:nvSpPr>
        <p:spPr>
          <a:xfrm>
            <a:off x="-3005544" y="1088437"/>
            <a:ext cx="2904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B6965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вчера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CB54A5-CFE7-D8B4-3A21-5344C8BF1B7F}"/>
              </a:ext>
            </a:extLst>
          </p:cNvPr>
          <p:cNvSpPr txBox="1"/>
          <p:nvPr/>
        </p:nvSpPr>
        <p:spPr>
          <a:xfrm>
            <a:off x="8194260" y="1165513"/>
            <a:ext cx="2738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B898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завтра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B1AB6B-6411-645D-0594-089C0733D3C7}"/>
              </a:ext>
            </a:extLst>
          </p:cNvPr>
          <p:cNvSpPr txBox="1"/>
          <p:nvPr/>
        </p:nvSpPr>
        <p:spPr>
          <a:xfrm>
            <a:off x="820685" y="856969"/>
            <a:ext cx="55277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>
                <a:ln w="0"/>
                <a:solidFill>
                  <a:srgbClr val="B89855"/>
                </a:solidFill>
                <a:effectLst>
                  <a:reflection blurRad="12700" stA="50000" endPos="50000" dist="5000" dir="5400000" sy="-100000" rotWithShape="0"/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ОБРАЗОВАНИЕ – УСВОЕНИЕ КУЛЬТУРНЫХ НОРМ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907B32-45CD-0B4E-D810-1BF3015E66AD}"/>
              </a:ext>
            </a:extLst>
          </p:cNvPr>
          <p:cNvSpPr txBox="1"/>
          <p:nvPr/>
        </p:nvSpPr>
        <p:spPr>
          <a:xfrm>
            <a:off x="8832824" y="2195797"/>
            <a:ext cx="1655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3496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3" y="0"/>
            <a:ext cx="7168444" cy="403225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11"/>
          </a:p>
        </p:txBody>
      </p:sp>
      <p:sp>
        <p:nvSpPr>
          <p:cNvPr id="5" name="TextBox 4"/>
          <p:cNvSpPr txBox="1"/>
          <p:nvPr/>
        </p:nvSpPr>
        <p:spPr>
          <a:xfrm>
            <a:off x="366884" y="435505"/>
            <a:ext cx="462895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50" b="1" dirty="0">
                <a:latin typeface="Verdana" panose="020B0604030504040204" pitchFamily="34" charset="0"/>
                <a:ea typeface="Verdana" panose="020B0604030504040204" pitchFamily="34" charset="0"/>
              </a:rPr>
              <a:t>МНОГО ЛИ</a:t>
            </a:r>
          </a:p>
          <a:p>
            <a:r>
              <a:rPr lang="ru-RU" sz="3450" b="1" dirty="0">
                <a:latin typeface="Verdana" panose="020B0604030504040204" pitchFamily="34" charset="0"/>
                <a:ea typeface="Verdana" panose="020B0604030504040204" pitchFamily="34" charset="0"/>
              </a:rPr>
              <a:t>СПИСКОВ?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84300"/>
              </p:ext>
            </p:extLst>
          </p:nvPr>
        </p:nvGraphicFramePr>
        <p:xfrm>
          <a:off x="-1" y="1677421"/>
          <a:ext cx="7168444" cy="119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99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2345">
                <a:tc>
                  <a:txBody>
                    <a:bodyPr/>
                    <a:lstStyle/>
                    <a:p>
                      <a:endParaRPr lang="ru-RU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1684" marR="71684" marT="35842" marB="35842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Русский</a:t>
                      </a:r>
                    </a:p>
                  </a:txBody>
                  <a:tcPr marL="71684" marR="71684" marT="35842" marB="35842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Испанский</a:t>
                      </a:r>
                    </a:p>
                  </a:txBody>
                  <a:tcPr marL="71684" marR="71684" marT="35842" marB="35842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Китайский</a:t>
                      </a:r>
                    </a:p>
                  </a:txBody>
                  <a:tcPr marL="71684" marR="71684" marT="35842" marB="35842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Английский</a:t>
                      </a:r>
                    </a:p>
                  </a:txBody>
                  <a:tcPr marL="71684" marR="71684" marT="35842" marB="3584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6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Google</a:t>
                      </a:r>
                      <a:endParaRPr lang="ru-RU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endParaRPr lang="ru-RU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1684" marR="71684" marT="35842" marB="3584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168 000</a:t>
                      </a:r>
                    </a:p>
                    <a:p>
                      <a:endParaRPr lang="ru-RU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1684" marR="71684" marT="35842" marB="35842"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792 000</a:t>
                      </a:r>
                      <a:endParaRPr lang="ru-RU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1684" marR="71684" marT="35842" marB="35842"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1 620 000</a:t>
                      </a:r>
                      <a:endParaRPr lang="ru-RU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1684" marR="71684" marT="35842" marB="35842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3 780 000 000 </a:t>
                      </a:r>
                      <a:r>
                        <a:rPr lang="ru-RU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71684" marR="71684" marT="35842" marB="3584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315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3" y="0"/>
            <a:ext cx="7168444" cy="403225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11"/>
          </a:p>
        </p:txBody>
      </p:sp>
      <p:sp>
        <p:nvSpPr>
          <p:cNvPr id="5" name="TextBox 4"/>
          <p:cNvSpPr txBox="1"/>
          <p:nvPr/>
        </p:nvSpPr>
        <p:spPr>
          <a:xfrm>
            <a:off x="108972" y="122065"/>
            <a:ext cx="3499944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50" b="1" dirty="0">
                <a:latin typeface="Verdana" panose="020B0604030504040204" pitchFamily="34" charset="0"/>
                <a:ea typeface="Verdana" panose="020B0604030504040204" pitchFamily="34" charset="0"/>
              </a:rPr>
              <a:t>ПРИНЦИП</a:t>
            </a:r>
          </a:p>
          <a:p>
            <a:r>
              <a:rPr lang="ru-RU" sz="3450" b="1" dirty="0">
                <a:latin typeface="Verdana" panose="020B0604030504040204" pitchFamily="34" charset="0"/>
                <a:ea typeface="Verdana" panose="020B0604030504040204" pitchFamily="34" charset="0"/>
              </a:rPr>
              <a:t>ПРИНЯТИЯ</a:t>
            </a:r>
          </a:p>
          <a:p>
            <a:r>
              <a:rPr lang="ru-RU" sz="3450" b="1" dirty="0">
                <a:latin typeface="Verdana" panose="020B0604030504040204" pitchFamily="34" charset="0"/>
                <a:ea typeface="Verdana" panose="020B0604030504040204" pitchFamily="34" charset="0"/>
              </a:rPr>
              <a:t>РЕШЕНИЯ</a:t>
            </a:r>
          </a:p>
          <a:p>
            <a:r>
              <a:rPr lang="ru-RU" sz="3450" b="1" dirty="0">
                <a:latin typeface="Verdana" panose="020B0604030504040204" pitchFamily="34" charset="0"/>
                <a:ea typeface="Verdana" panose="020B0604030504040204" pitchFamily="34" charset="0"/>
              </a:rPr>
              <a:t>В УСЛОВИЯХ</a:t>
            </a:r>
          </a:p>
          <a:p>
            <a:r>
              <a:rPr lang="ru-RU" sz="3450" b="1" dirty="0">
                <a:latin typeface="Verdana" panose="020B0604030504040204" pitchFamily="34" charset="0"/>
                <a:ea typeface="Verdana" panose="020B0604030504040204" pitchFamily="34" charset="0"/>
              </a:rPr>
              <a:t>РЕСУРСНОГО</a:t>
            </a:r>
          </a:p>
          <a:p>
            <a:r>
              <a:rPr lang="ru-RU" sz="3450" b="1" dirty="0">
                <a:latin typeface="Verdana" panose="020B0604030504040204" pitchFamily="34" charset="0"/>
                <a:ea typeface="Verdana" panose="020B0604030504040204" pitchFamily="34" charset="0"/>
              </a:rPr>
              <a:t>ДЕФИЦИТА:</a:t>
            </a:r>
          </a:p>
          <a:p>
            <a:endParaRPr lang="ru-RU" sz="345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 rot="5400000">
            <a:off x="1777918" y="1832660"/>
            <a:ext cx="4032250" cy="366930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11"/>
          </a:p>
        </p:txBody>
      </p:sp>
      <p:sp>
        <p:nvSpPr>
          <p:cNvPr id="6" name="TextBox 5"/>
          <p:cNvSpPr txBox="1"/>
          <p:nvPr/>
        </p:nvSpPr>
        <p:spPr>
          <a:xfrm>
            <a:off x="4205533" y="491956"/>
            <a:ext cx="2596733" cy="2046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834" indent="-268834">
              <a:buAutoNum type="arabicPeriod"/>
            </a:pPr>
            <a:r>
              <a:rPr lang="ru-RU" sz="1411" dirty="0">
                <a:latin typeface="Verdana" panose="020B0604030504040204" pitchFamily="34" charset="0"/>
                <a:ea typeface="Verdana" panose="020B0604030504040204" pitchFamily="34" charset="0"/>
              </a:rPr>
              <a:t>Минимальный список.</a:t>
            </a:r>
          </a:p>
          <a:p>
            <a:pPr marL="268834" indent="-268834">
              <a:buAutoNum type="arabicPeriod"/>
            </a:pPr>
            <a:r>
              <a:rPr lang="ru-RU" sz="1411" dirty="0">
                <a:latin typeface="Verdana" panose="020B0604030504040204" pitchFamily="34" charset="0"/>
                <a:ea typeface="Verdana" panose="020B0604030504040204" pitchFamily="34" charset="0"/>
              </a:rPr>
              <a:t>Минимальные помещения.</a:t>
            </a:r>
          </a:p>
          <a:p>
            <a:pPr marL="268834" indent="-268834">
              <a:buAutoNum type="arabicPeriod"/>
            </a:pPr>
            <a:r>
              <a:rPr lang="ru-RU" sz="1411" dirty="0">
                <a:latin typeface="Verdana" panose="020B0604030504040204" pitchFamily="34" charset="0"/>
                <a:ea typeface="Verdana" panose="020B0604030504040204" pitchFamily="34" charset="0"/>
              </a:rPr>
              <a:t>Максимальное решение задач.</a:t>
            </a:r>
          </a:p>
          <a:p>
            <a:pPr marL="268834" indent="-268834">
              <a:buAutoNum type="arabicPeriod"/>
            </a:pPr>
            <a:r>
              <a:rPr lang="ru-RU" sz="1411" dirty="0">
                <a:latin typeface="Verdana" panose="020B0604030504040204" pitchFamily="34" charset="0"/>
                <a:ea typeface="Verdana" panose="020B0604030504040204" pitchFamily="34" charset="0"/>
              </a:rPr>
              <a:t>Вовлечение сообщества и кадров.</a:t>
            </a:r>
          </a:p>
          <a:p>
            <a:pPr marL="268834" indent="-268834">
              <a:buAutoNum type="arabicPeriod"/>
            </a:pPr>
            <a:r>
              <a:rPr lang="ru-RU" sz="1411" dirty="0">
                <a:latin typeface="Verdana" panose="020B0604030504040204" pitchFamily="34" charset="0"/>
                <a:ea typeface="Verdana" panose="020B0604030504040204" pitchFamily="34" charset="0"/>
              </a:rPr>
              <a:t>Рост ресурсов за счет сообществ.</a:t>
            </a:r>
          </a:p>
        </p:txBody>
      </p:sp>
    </p:spTree>
    <p:extLst>
      <p:ext uri="{BB962C8B-B14F-4D97-AF65-F5344CB8AC3E}">
        <p14:creationId xmlns:p14="http://schemas.microsoft.com/office/powerpoint/2010/main" val="1102239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3" y="0"/>
            <a:ext cx="7168444" cy="403225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834" indent="-268834">
              <a:buAutoNum type="arabicPeriod"/>
            </a:pPr>
            <a:endParaRPr lang="ru-RU" sz="141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68834" indent="-268834">
              <a:buAutoNum type="arabicPeriod"/>
            </a:pPr>
            <a:endParaRPr lang="ru-RU" sz="141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41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411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411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411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1960 год. </a:t>
            </a:r>
            <a:r>
              <a:rPr lang="ru-RU" sz="2000" dirty="0">
                <a:solidFill>
                  <a:srgbClr val="00206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Минимальный список: 10 книг + 2 раскраски в год + 1 мультфильм в месяц – 24 единицы информации.</a:t>
            </a:r>
          </a:p>
          <a:p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1980 год. </a:t>
            </a:r>
            <a:r>
              <a:rPr lang="ru-RU" sz="2000" dirty="0">
                <a:solidFill>
                  <a:srgbClr val="00206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Минимальный список: 50 книг + 10 раскрасок в год + 1 мультфильм в день – 420 единиц информации.</a:t>
            </a:r>
          </a:p>
          <a:p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2010 год. </a:t>
            </a:r>
            <a:r>
              <a:rPr lang="ru-RU" sz="2000" dirty="0">
                <a:solidFill>
                  <a:srgbClr val="00206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Минимальный список: 100 книг + 10 раскрасок в год + 1 мультфильм в неделю – 160 единиц информации.</a:t>
            </a:r>
          </a:p>
          <a:p>
            <a:endParaRPr lang="ru-RU" sz="141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68834" indent="-268834">
              <a:buAutoNum type="arabicPeriod"/>
            </a:pPr>
            <a:r>
              <a:rPr lang="ru-RU" sz="141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Минимальные помещения.</a:t>
            </a:r>
          </a:p>
          <a:p>
            <a:pPr marL="268834" indent="-268834">
              <a:buAutoNum type="arabicPeriod"/>
            </a:pPr>
            <a:r>
              <a:rPr lang="ru-RU" sz="141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Максимальное решение задач.</a:t>
            </a:r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1326547" y="379054"/>
            <a:ext cx="1129014" cy="903211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11"/>
          </a:p>
        </p:txBody>
      </p:sp>
      <p:sp>
        <p:nvSpPr>
          <p:cNvPr id="3" name="Прямоугольник 2"/>
          <p:cNvSpPr/>
          <p:nvPr/>
        </p:nvSpPr>
        <p:spPr>
          <a:xfrm>
            <a:off x="2569509" y="407280"/>
            <a:ext cx="1016113" cy="9032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11"/>
          </a:p>
        </p:txBody>
      </p:sp>
      <p:sp>
        <p:nvSpPr>
          <p:cNvPr id="5" name="Овал 4"/>
          <p:cNvSpPr/>
          <p:nvPr/>
        </p:nvSpPr>
        <p:spPr>
          <a:xfrm>
            <a:off x="3753927" y="379054"/>
            <a:ext cx="1016113" cy="95966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11"/>
          </a:p>
        </p:txBody>
      </p:sp>
    </p:spTree>
    <p:extLst>
      <p:ext uri="{BB962C8B-B14F-4D97-AF65-F5344CB8AC3E}">
        <p14:creationId xmlns:p14="http://schemas.microsoft.com/office/powerpoint/2010/main" val="1462372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172D712-E984-12E0-2FD7-2E1053A00BA3}"/>
              </a:ext>
            </a:extLst>
          </p:cNvPr>
          <p:cNvSpPr/>
          <p:nvPr/>
        </p:nvSpPr>
        <p:spPr>
          <a:xfrm>
            <a:off x="706" y="-66639"/>
            <a:ext cx="7168444" cy="40322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2788"/>
            <a:endParaRPr lang="ru-RU" dirty="0">
              <a:solidFill>
                <a:srgbClr val="B6965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12788" lvl="0"/>
            <a:r>
              <a:rPr lang="ru-RU" dirty="0">
                <a:solidFill>
                  <a:srgbClr val="B6965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Формирование коллекций для детских садов и в детских садах.</a:t>
            </a:r>
          </a:p>
          <a:p>
            <a:pPr marL="712788"/>
            <a:r>
              <a:rPr lang="ru-RU" dirty="0">
                <a:solidFill>
                  <a:srgbClr val="B6965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Формирование коллекций в библиотеках, с помощью детских садов: </a:t>
            </a:r>
          </a:p>
          <a:p>
            <a:pPr marL="1079500"/>
            <a:r>
              <a:rPr lang="ru-RU" dirty="0">
                <a:solidFill>
                  <a:srgbClr val="B6965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Национальная коллекция мультфильмов.</a:t>
            </a:r>
          </a:p>
          <a:p>
            <a:pPr marL="1079500"/>
            <a:r>
              <a:rPr lang="ru-RU" dirty="0">
                <a:solidFill>
                  <a:srgbClr val="B6965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Национальная коллекция народных игр.</a:t>
            </a:r>
          </a:p>
          <a:p>
            <a:pPr marL="1079500"/>
            <a:r>
              <a:rPr lang="ru-RU" dirty="0">
                <a:solidFill>
                  <a:srgbClr val="B6965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Национальная коллекция образовательных программ.</a:t>
            </a:r>
          </a:p>
          <a:p>
            <a:pPr marL="712788" lvl="0"/>
            <a:r>
              <a:rPr lang="ru-RU" dirty="0">
                <a:solidFill>
                  <a:srgbClr val="B6965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Методическое сопровождение работы библиотек ДОО.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6CFC7-D5AC-10A5-8225-ABBFF0ED8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83" y="66639"/>
            <a:ext cx="6182783" cy="7793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B898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БИБЛИОТЕКА ДЛЯ ДЕТСКОГО САДА</a:t>
            </a:r>
          </a:p>
        </p:txBody>
      </p:sp>
    </p:spTree>
    <p:extLst>
      <p:ext uri="{BB962C8B-B14F-4D97-AF65-F5344CB8AC3E}">
        <p14:creationId xmlns:p14="http://schemas.microsoft.com/office/powerpoint/2010/main" val="498982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172D712-E984-12E0-2FD7-2E1053A00BA3}"/>
              </a:ext>
            </a:extLst>
          </p:cNvPr>
          <p:cNvSpPr/>
          <p:nvPr/>
        </p:nvSpPr>
        <p:spPr>
          <a:xfrm>
            <a:off x="706" y="-66639"/>
            <a:ext cx="7168444" cy="40322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2788"/>
            <a:endParaRPr lang="ru-RU" dirty="0">
              <a:solidFill>
                <a:srgbClr val="B6965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12788"/>
            <a:r>
              <a:rPr lang="ru-RU" dirty="0">
                <a:solidFill>
                  <a:srgbClr val="B6965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мировой практике основная задача библиотек в дошкольной организации – вовлечение детей в чтение.</a:t>
            </a:r>
          </a:p>
          <a:p>
            <a:pPr marL="712788" lvl="0"/>
            <a:r>
              <a:rPr lang="ru-RU" dirty="0">
                <a:solidFill>
                  <a:srgbClr val="B6965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Далеко не все детские сады имеют достаточно места для размещения стационарной библиотеки</a:t>
            </a:r>
          </a:p>
          <a:p>
            <a:pPr marL="712788"/>
            <a:r>
              <a:rPr lang="ru-RU" dirty="0">
                <a:solidFill>
                  <a:srgbClr val="B6965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Важна эффективность руководства. Хотя обнаруживается прямая связь между финансированием и эффективностью, но большую роль играет управление.</a:t>
            </a:r>
          </a:p>
          <a:p>
            <a:pPr marL="712788" lvl="0"/>
            <a:r>
              <a:rPr lang="ru-RU" dirty="0">
                <a:solidFill>
                  <a:srgbClr val="B6965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Наличие специалиста-библиотекаря или человека, увлеченного книгой.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6CFC7-D5AC-10A5-8225-ABBFF0ED8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83" y="66639"/>
            <a:ext cx="6182783" cy="7793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B898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БИБЛИОТЕКА В ДЕТСКОМ САДУ</a:t>
            </a:r>
          </a:p>
        </p:txBody>
      </p:sp>
    </p:spTree>
    <p:extLst>
      <p:ext uri="{BB962C8B-B14F-4D97-AF65-F5344CB8AC3E}">
        <p14:creationId xmlns:p14="http://schemas.microsoft.com/office/powerpoint/2010/main" val="2348596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8" y="20604"/>
            <a:ext cx="7168444" cy="40322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11"/>
          </a:p>
        </p:txBody>
      </p:sp>
      <p:sp>
        <p:nvSpPr>
          <p:cNvPr id="5" name="TextBox 4"/>
          <p:cNvSpPr txBox="1"/>
          <p:nvPr/>
        </p:nvSpPr>
        <p:spPr>
          <a:xfrm>
            <a:off x="351292" y="47413"/>
            <a:ext cx="6548283" cy="96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22" b="1" dirty="0">
                <a:solidFill>
                  <a:srgbClr val="B6965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Задачи библиотеки </a:t>
            </a:r>
          </a:p>
          <a:p>
            <a:pPr algn="ctr"/>
            <a:r>
              <a:rPr lang="ru-RU" sz="2822" b="1" dirty="0">
                <a:solidFill>
                  <a:srgbClr val="B6965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детского сада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407" y="925081"/>
            <a:ext cx="7041743" cy="3171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ru-RU" sz="1600" dirty="0">
                <a:solidFill>
                  <a:srgbClr val="B6965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Существуют четыре основных задачи, чтобы обеспечить развитие ребенка и  помочь ему и его семье в подготовке к школе:</a:t>
            </a:r>
          </a:p>
          <a:p>
            <a:pPr marL="363538" eaLnBrk="0" hangingPunct="0"/>
            <a:r>
              <a:rPr lang="ru-RU" sz="1400" dirty="0">
                <a:solidFill>
                  <a:srgbClr val="B6965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Предоставить информацию целевым группам родителей с детьми в возрасте до трех лет, которые меньше всех знают, насколько важны эти годы для будущего успеха в школе, в вузе и в карьере.</a:t>
            </a:r>
          </a:p>
          <a:p>
            <a:pPr marL="363538" eaLnBrk="0" hangingPunct="0"/>
            <a:r>
              <a:rPr lang="ru-RU" sz="1400" dirty="0">
                <a:solidFill>
                  <a:srgbClr val="B6965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Предоставлять образовательные возможности для обучения и ресурсы для воспитателей раннего детства, обучения и развития детей и младенцев через пять лет.</a:t>
            </a:r>
          </a:p>
          <a:p>
            <a:pPr marL="363538" eaLnBrk="0" hangingPunct="0"/>
            <a:r>
              <a:rPr lang="ru-RU" sz="1400" dirty="0">
                <a:solidFill>
                  <a:srgbClr val="B6965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Разрабатывать библиотечные программы для детей в возрасте от трех до пяти лет, чтобы включить в них навыки большей готовности.</a:t>
            </a:r>
          </a:p>
          <a:p>
            <a:pPr marL="363538" eaLnBrk="0" hangingPunct="0"/>
            <a:r>
              <a:rPr lang="ru-RU" sz="1400" dirty="0">
                <a:solidFill>
                  <a:srgbClr val="B6965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Предоставлять программы, ориентированные на развитие младенцев и детей младшего возраста, в дополнение к программам для дошкольников в возрасте от трех до пяти лет.</a:t>
            </a:r>
          </a:p>
          <a:p>
            <a:endParaRPr lang="ru-RU" sz="1411" dirty="0"/>
          </a:p>
        </p:txBody>
      </p:sp>
    </p:spTree>
    <p:extLst>
      <p:ext uri="{BB962C8B-B14F-4D97-AF65-F5344CB8AC3E}">
        <p14:creationId xmlns:p14="http://schemas.microsoft.com/office/powerpoint/2010/main" val="2412298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3" y="-27441"/>
            <a:ext cx="7168444" cy="40322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11"/>
          </a:p>
        </p:txBody>
      </p:sp>
      <p:sp>
        <p:nvSpPr>
          <p:cNvPr id="2" name="Прямоугольник 1"/>
          <p:cNvSpPr/>
          <p:nvPr/>
        </p:nvSpPr>
        <p:spPr>
          <a:xfrm>
            <a:off x="1270096" y="322604"/>
            <a:ext cx="4628959" cy="11290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11"/>
          </a:p>
        </p:txBody>
      </p:sp>
      <p:sp>
        <p:nvSpPr>
          <p:cNvPr id="3" name="TextBox 2"/>
          <p:cNvSpPr txBox="1"/>
          <p:nvPr/>
        </p:nvSpPr>
        <p:spPr>
          <a:xfrm>
            <a:off x="1580575" y="525188"/>
            <a:ext cx="4008001" cy="74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11" b="1" dirty="0">
                <a:latin typeface="Verdana" panose="020B0604030504040204" pitchFamily="34" charset="0"/>
                <a:ea typeface="Verdana" panose="020B0604030504040204" pitchFamily="34" charset="0"/>
              </a:rPr>
              <a:t>Общая библиотека ДОО, включающая методический, детский и справочный отделы </a:t>
            </a:r>
          </a:p>
        </p:txBody>
      </p:sp>
      <p:sp>
        <p:nvSpPr>
          <p:cNvPr id="5" name="Овал 4"/>
          <p:cNvSpPr/>
          <p:nvPr/>
        </p:nvSpPr>
        <p:spPr>
          <a:xfrm>
            <a:off x="841871" y="1790322"/>
            <a:ext cx="2483832" cy="107256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11" b="1" dirty="0">
                <a:solidFill>
                  <a:schemeClr val="tx1"/>
                </a:solidFill>
              </a:rPr>
              <a:t>Выносные стенды на этажах для детей и родителей</a:t>
            </a:r>
          </a:p>
        </p:txBody>
      </p:sp>
      <p:sp>
        <p:nvSpPr>
          <p:cNvPr id="6" name="Овал 5"/>
          <p:cNvSpPr/>
          <p:nvPr/>
        </p:nvSpPr>
        <p:spPr>
          <a:xfrm>
            <a:off x="4149082" y="1736142"/>
            <a:ext cx="2427381" cy="107256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11" dirty="0">
                <a:solidFill>
                  <a:schemeClr val="tx1"/>
                </a:solidFill>
              </a:rPr>
              <a:t>Библиотеки (детские!!!) </a:t>
            </a:r>
          </a:p>
          <a:p>
            <a:pPr algn="ctr"/>
            <a:r>
              <a:rPr lang="ru-RU" sz="1411" dirty="0">
                <a:solidFill>
                  <a:schemeClr val="tx1"/>
                </a:solidFill>
              </a:rPr>
              <a:t>в группе в том числе: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92632" y="3088689"/>
            <a:ext cx="1270141" cy="5080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11" dirty="0">
                <a:solidFill>
                  <a:schemeClr val="tx1"/>
                </a:solidFill>
              </a:rPr>
              <a:t>Центр чтения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88575" y="2862886"/>
            <a:ext cx="1326592" cy="114794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11" dirty="0">
                <a:solidFill>
                  <a:schemeClr val="tx1"/>
                </a:solidFill>
              </a:rPr>
              <a:t>Отдельные ящички в других центрах активности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624913" y="1451618"/>
            <a:ext cx="395155" cy="3387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431336" y="1451618"/>
            <a:ext cx="296366" cy="3387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657139" y="2828292"/>
            <a:ext cx="169352" cy="26039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685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6" y="0"/>
            <a:ext cx="7168444" cy="40322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11"/>
          </a:p>
        </p:txBody>
      </p:sp>
      <p:sp>
        <p:nvSpPr>
          <p:cNvPr id="2" name="Прямоугольник 1"/>
          <p:cNvSpPr/>
          <p:nvPr/>
        </p:nvSpPr>
        <p:spPr>
          <a:xfrm>
            <a:off x="1891054" y="322604"/>
            <a:ext cx="3330592" cy="9596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11"/>
          </a:p>
        </p:txBody>
      </p:sp>
      <p:sp>
        <p:nvSpPr>
          <p:cNvPr id="3" name="TextBox 2"/>
          <p:cNvSpPr txBox="1"/>
          <p:nvPr/>
        </p:nvSpPr>
        <p:spPr>
          <a:xfrm>
            <a:off x="2229758" y="440512"/>
            <a:ext cx="2596733" cy="74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11" b="1" dirty="0">
                <a:latin typeface="Verdana" panose="020B0604030504040204" pitchFamily="34" charset="0"/>
                <a:ea typeface="Verdana" panose="020B0604030504040204" pitchFamily="34" charset="0"/>
              </a:rPr>
              <a:t>ПРИКАЗ ДИРЕКТОРА ДОО О СОЗДАНИИ БИБЛИОТЕКИ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6237" y="1451312"/>
            <a:ext cx="1919324" cy="10161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11" b="1" dirty="0">
                <a:solidFill>
                  <a:schemeClr val="tx1"/>
                </a:solidFill>
              </a:rPr>
              <a:t>ПОЛОЖЕНИЕ О БИБЛИОТЕКЕ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63617" y="1430111"/>
            <a:ext cx="3838649" cy="10161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11" b="1" dirty="0">
                <a:solidFill>
                  <a:schemeClr val="tx1"/>
                </a:solidFill>
              </a:rPr>
              <a:t>ДОГОВОРЫ О СЕТЕВОМ ПАРТНЕРСТВЕ С МУНИЦИПАЛЬНЫМИ, НАЦИОНАЛЬНЫМИ, ОБЛАСТНЫМИ ИЛИ ФЕДЕРАЛЬНЫМИ БИБЛИОТЕКАМИ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97477" y="2701169"/>
            <a:ext cx="1919324" cy="10161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11" dirty="0">
                <a:solidFill>
                  <a:schemeClr val="tx1"/>
                </a:solidFill>
              </a:rPr>
              <a:t>Выделение  помещений под библиотеку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18490" y="2701169"/>
            <a:ext cx="1919324" cy="10161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11" b="1" dirty="0">
                <a:solidFill>
                  <a:schemeClr val="tx1"/>
                </a:solidFill>
              </a:rPr>
              <a:t>ПРОГРАММА</a:t>
            </a:r>
          </a:p>
          <a:p>
            <a:pPr algn="ctr"/>
            <a:r>
              <a:rPr lang="ru-RU" sz="1411" b="1" dirty="0">
                <a:solidFill>
                  <a:schemeClr val="tx1"/>
                </a:solidFill>
              </a:rPr>
              <a:t>ДЕЯТЕЛЬНОСТИ БИБЛИОТЕКИ</a:t>
            </a:r>
          </a:p>
        </p:txBody>
      </p:sp>
    </p:spTree>
    <p:extLst>
      <p:ext uri="{BB962C8B-B14F-4D97-AF65-F5344CB8AC3E}">
        <p14:creationId xmlns:p14="http://schemas.microsoft.com/office/powerpoint/2010/main" val="1637269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3" y="17460"/>
            <a:ext cx="7168444" cy="40322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11"/>
          </a:p>
        </p:txBody>
      </p:sp>
      <p:sp>
        <p:nvSpPr>
          <p:cNvPr id="5" name="TextBox 4"/>
          <p:cNvSpPr txBox="1"/>
          <p:nvPr/>
        </p:nvSpPr>
        <p:spPr>
          <a:xfrm>
            <a:off x="194772" y="161278"/>
            <a:ext cx="6717635" cy="478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9" b="1" dirty="0">
                <a:solidFill>
                  <a:srgbClr val="B898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ЭКОСИСТЕМА ОБРАЗОВАНИЯ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076519" y="1469078"/>
            <a:ext cx="1411268" cy="564507"/>
          </a:xfrm>
          <a:prstGeom prst="roundRect">
            <a:avLst/>
          </a:prstGeom>
          <a:solidFill>
            <a:srgbClr val="B898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11" b="1" dirty="0"/>
              <a:t>МУЗЕЙ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8306" y="1282266"/>
            <a:ext cx="2370930" cy="564507"/>
          </a:xfrm>
          <a:prstGeom prst="roundRect">
            <a:avLst/>
          </a:prstGeom>
          <a:solidFill>
            <a:srgbClr val="B898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11" b="1" dirty="0"/>
              <a:t>ПУБЛИЧНАЯ БИБЛИОТЕКА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6884" y="737348"/>
            <a:ext cx="2370930" cy="564507"/>
          </a:xfrm>
          <a:prstGeom prst="roundRect">
            <a:avLst/>
          </a:prstGeom>
          <a:solidFill>
            <a:srgbClr val="BE9F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11" b="1" dirty="0"/>
              <a:t>НАЦИОНАЛЬНАЯ БИБЛИОТЕКА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45871" y="1116446"/>
            <a:ext cx="1411268" cy="564507"/>
          </a:xfrm>
          <a:prstGeom prst="roundRect">
            <a:avLst/>
          </a:prstGeom>
          <a:solidFill>
            <a:srgbClr val="B898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11" b="1" dirty="0"/>
              <a:t>ВЫСТАВКИ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17784" y="717759"/>
            <a:ext cx="1411268" cy="564507"/>
          </a:xfrm>
          <a:prstGeom prst="roundRect">
            <a:avLst/>
          </a:prstGeom>
          <a:solidFill>
            <a:srgbClr val="B696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11" b="1" dirty="0"/>
              <a:t>ТЕАТР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748314" y="2298379"/>
            <a:ext cx="2745087" cy="56450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11" b="1" dirty="0">
                <a:solidFill>
                  <a:schemeClr val="tx1"/>
                </a:solidFill>
              </a:rPr>
              <a:t>БИБЛИОТЕКА ДОО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95843" y="1463409"/>
            <a:ext cx="1411268" cy="564507"/>
          </a:xfrm>
          <a:prstGeom prst="roundRect">
            <a:avLst/>
          </a:prstGeom>
          <a:solidFill>
            <a:srgbClr val="BE9F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11" b="1" dirty="0"/>
              <a:t>АРХИВ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221646" y="1086748"/>
            <a:ext cx="1411268" cy="564507"/>
          </a:xfrm>
          <a:prstGeom prst="roundRect">
            <a:avLst/>
          </a:prstGeom>
          <a:solidFill>
            <a:srgbClr val="BE9F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11" b="1" dirty="0"/>
              <a:t>СМИ в т.ч. ТЕЛЕВИДЕНИЕ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489132" y="570052"/>
            <a:ext cx="1473118" cy="564507"/>
          </a:xfrm>
          <a:prstGeom prst="roundRect">
            <a:avLst/>
          </a:prstGeom>
          <a:solidFill>
            <a:srgbClr val="B696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11" b="1" dirty="0"/>
              <a:t>ИЗДАТЕЛЬСТВА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22442" y="2185478"/>
            <a:ext cx="2095307" cy="564507"/>
          </a:xfrm>
          <a:prstGeom prst="roundRect">
            <a:avLst/>
          </a:prstGeom>
          <a:solidFill>
            <a:srgbClr val="B696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11" b="1" dirty="0"/>
              <a:t>КНИЖНЫЕ МАГАЗИНЫ</a:t>
            </a:r>
          </a:p>
        </p:txBody>
      </p:sp>
      <p:sp>
        <p:nvSpPr>
          <p:cNvPr id="26" name="Стрелка вниз 25"/>
          <p:cNvSpPr/>
          <p:nvPr/>
        </p:nvSpPr>
        <p:spPr>
          <a:xfrm rot="11272457">
            <a:off x="3615735" y="2027959"/>
            <a:ext cx="330199" cy="294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11"/>
          </a:p>
        </p:txBody>
      </p:sp>
      <p:sp>
        <p:nvSpPr>
          <p:cNvPr id="27" name="Стрелка вниз 26"/>
          <p:cNvSpPr/>
          <p:nvPr/>
        </p:nvSpPr>
        <p:spPr>
          <a:xfrm rot="11905864">
            <a:off x="5221646" y="2033586"/>
            <a:ext cx="271754" cy="2647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11"/>
          </a:p>
        </p:txBody>
      </p:sp>
      <p:sp>
        <p:nvSpPr>
          <p:cNvPr id="28" name="Стрелка вниз 27"/>
          <p:cNvSpPr/>
          <p:nvPr/>
        </p:nvSpPr>
        <p:spPr>
          <a:xfrm rot="6011747">
            <a:off x="2341724" y="2271273"/>
            <a:ext cx="343182" cy="3944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11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11487" y="3117548"/>
            <a:ext cx="2314479" cy="56450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11" b="1" dirty="0">
                <a:solidFill>
                  <a:schemeClr val="tx1"/>
                </a:solidFill>
              </a:rPr>
              <a:t>СЕМЬЯ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186757" y="3107813"/>
            <a:ext cx="1766339" cy="56450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11" b="1" dirty="0"/>
              <a:t>ШКОЛЬНЫНЫЕ</a:t>
            </a:r>
          </a:p>
          <a:p>
            <a:pPr algn="ctr"/>
            <a:r>
              <a:rPr lang="ru-RU" sz="1411" b="1" dirty="0"/>
              <a:t>БИБЛИОТЕКИ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189421" y="3107813"/>
            <a:ext cx="1806423" cy="56450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11" b="1" dirty="0">
                <a:solidFill>
                  <a:schemeClr val="tx1"/>
                </a:solidFill>
              </a:rPr>
              <a:t>ТЕРРИТОРИАЛЬНОЕ СООБЩЕСТВО</a:t>
            </a:r>
          </a:p>
        </p:txBody>
      </p:sp>
      <p:sp>
        <p:nvSpPr>
          <p:cNvPr id="33" name="Стрелка вниз 32"/>
          <p:cNvSpPr/>
          <p:nvPr/>
        </p:nvSpPr>
        <p:spPr>
          <a:xfrm>
            <a:off x="6209192" y="2862886"/>
            <a:ext cx="366929" cy="24492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11"/>
          </a:p>
        </p:txBody>
      </p:sp>
      <p:sp>
        <p:nvSpPr>
          <p:cNvPr id="34" name="Стрелка вниз 33"/>
          <p:cNvSpPr/>
          <p:nvPr/>
        </p:nvSpPr>
        <p:spPr>
          <a:xfrm>
            <a:off x="2794266" y="2862886"/>
            <a:ext cx="282253" cy="2449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11"/>
          </a:p>
        </p:txBody>
      </p:sp>
      <p:sp>
        <p:nvSpPr>
          <p:cNvPr id="35" name="Стрелка вниз 34"/>
          <p:cNvSpPr/>
          <p:nvPr/>
        </p:nvSpPr>
        <p:spPr>
          <a:xfrm>
            <a:off x="3944990" y="2862886"/>
            <a:ext cx="282253" cy="2449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11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751167" y="2298379"/>
            <a:ext cx="1372467" cy="56450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11" b="1" dirty="0"/>
              <a:t>ШКОЛЫ</a:t>
            </a:r>
          </a:p>
        </p:txBody>
      </p:sp>
      <p:sp>
        <p:nvSpPr>
          <p:cNvPr id="37" name="Стрелка вниз 36"/>
          <p:cNvSpPr/>
          <p:nvPr/>
        </p:nvSpPr>
        <p:spPr>
          <a:xfrm>
            <a:off x="5906264" y="2045859"/>
            <a:ext cx="366929" cy="24492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11"/>
          </a:p>
        </p:txBody>
      </p:sp>
      <p:sp>
        <p:nvSpPr>
          <p:cNvPr id="38" name="Стрелка вниз 37"/>
          <p:cNvSpPr/>
          <p:nvPr/>
        </p:nvSpPr>
        <p:spPr>
          <a:xfrm rot="5237082">
            <a:off x="5436685" y="2458168"/>
            <a:ext cx="366929" cy="24492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11"/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2105B229-9EE4-446F-85FA-AB2773632B51}"/>
              </a:ext>
            </a:extLst>
          </p:cNvPr>
          <p:cNvSpPr/>
          <p:nvPr/>
        </p:nvSpPr>
        <p:spPr>
          <a:xfrm rot="10800000">
            <a:off x="2998508" y="3289866"/>
            <a:ext cx="190913" cy="244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8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020D8076-D59B-467E-8A83-4A05CB79C03B}"/>
              </a:ext>
            </a:extLst>
          </p:cNvPr>
          <p:cNvSpPr/>
          <p:nvPr/>
        </p:nvSpPr>
        <p:spPr>
          <a:xfrm>
            <a:off x="1270095" y="2769692"/>
            <a:ext cx="258012" cy="338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8"/>
          </a:p>
        </p:txBody>
      </p:sp>
      <p:sp>
        <p:nvSpPr>
          <p:cNvPr id="30" name="Скругленный прямоугольник 7">
            <a:extLst>
              <a:ext uri="{FF2B5EF4-FFF2-40B4-BE49-F238E27FC236}">
                <a16:creationId xmlns:a16="http://schemas.microsoft.com/office/drawing/2014/main" id="{AF87B05F-1D56-41D7-ADE2-884589994274}"/>
              </a:ext>
            </a:extLst>
          </p:cNvPr>
          <p:cNvSpPr/>
          <p:nvPr/>
        </p:nvSpPr>
        <p:spPr>
          <a:xfrm>
            <a:off x="84630" y="1726279"/>
            <a:ext cx="2370930" cy="564507"/>
          </a:xfrm>
          <a:prstGeom prst="roundRect">
            <a:avLst/>
          </a:prstGeom>
          <a:solidFill>
            <a:srgbClr val="B696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11" b="1" dirty="0"/>
              <a:t>ЭЛЕКТРОННАЯ БИБЛИОТЕКА</a:t>
            </a:r>
          </a:p>
        </p:txBody>
      </p:sp>
    </p:spTree>
    <p:extLst>
      <p:ext uri="{BB962C8B-B14F-4D97-AF65-F5344CB8AC3E}">
        <p14:creationId xmlns:p14="http://schemas.microsoft.com/office/powerpoint/2010/main" val="1562222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AD8A2F-507F-3660-F1DB-9D72D02D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EFFF39-79C9-88C9-BD42-3BFAF153E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4B0C50-472E-F02A-BB86-B221F75580BA}"/>
              </a:ext>
            </a:extLst>
          </p:cNvPr>
          <p:cNvSpPr/>
          <p:nvPr/>
        </p:nvSpPr>
        <p:spPr>
          <a:xfrm>
            <a:off x="353" y="0"/>
            <a:ext cx="7168444" cy="39713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8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93C903-8935-CFF9-D1B7-90D6CD5FB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" y="-28674"/>
            <a:ext cx="3584222" cy="20161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94E172-01B8-B7AF-4F92-715EE25E0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575" y="10883"/>
            <a:ext cx="3584222" cy="2037225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0C3D0FD-00EE-91E7-B28D-A18036B50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" y="2001414"/>
            <a:ext cx="3584222" cy="202339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AB69013-88DF-7DD1-C3C7-0D82A18F34E2}"/>
              </a:ext>
            </a:extLst>
          </p:cNvPr>
          <p:cNvSpPr/>
          <p:nvPr/>
        </p:nvSpPr>
        <p:spPr>
          <a:xfrm>
            <a:off x="3584575" y="1987452"/>
            <a:ext cx="3584222" cy="201254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574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639CE64-903F-C9C6-225B-4EF2538B6BB6}"/>
              </a:ext>
            </a:extLst>
          </p:cNvPr>
          <p:cNvSpPr/>
          <p:nvPr/>
        </p:nvSpPr>
        <p:spPr>
          <a:xfrm>
            <a:off x="353" y="0"/>
            <a:ext cx="7168444" cy="40322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8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EB471A-4FF6-8390-398B-07E34D958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84" y="267128"/>
            <a:ext cx="6182783" cy="336469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587" b="1" dirty="0">
                <a:solidFill>
                  <a:srgbClr val="B898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Детство в целом стремительно меняется</a:t>
            </a:r>
          </a:p>
          <a:p>
            <a:pPr marL="0" indent="0" algn="ctr">
              <a:buNone/>
            </a:pPr>
            <a:r>
              <a:rPr lang="ru-RU" sz="2587" b="1" dirty="0">
                <a:solidFill>
                  <a:srgbClr val="B898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Трансформировалась система образования. Ее приоритетами стали:</a:t>
            </a:r>
          </a:p>
          <a:p>
            <a:pPr marL="1438275" indent="-184150" algn="just"/>
            <a:r>
              <a:rPr lang="ru-RU" sz="2587" dirty="0">
                <a:solidFill>
                  <a:srgbClr val="B898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900" dirty="0">
                <a:solidFill>
                  <a:srgbClr val="B898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дошкольное образование, </a:t>
            </a:r>
          </a:p>
          <a:p>
            <a:pPr marL="1438275" indent="-184150" algn="just"/>
            <a:r>
              <a:rPr lang="ru-RU" sz="1900" dirty="0">
                <a:solidFill>
                  <a:srgbClr val="B898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работа с одаренными и </a:t>
            </a:r>
          </a:p>
          <a:p>
            <a:pPr marL="1438275" indent="-184150" algn="just"/>
            <a:r>
              <a:rPr lang="ru-RU" sz="1900" dirty="0">
                <a:solidFill>
                  <a:srgbClr val="B898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неявные знания</a:t>
            </a:r>
          </a:p>
          <a:p>
            <a:pPr marL="0" indent="0" algn="ctr">
              <a:buNone/>
            </a:pPr>
            <a:r>
              <a:rPr lang="ru-RU" sz="2587" b="1" dirty="0">
                <a:solidFill>
                  <a:srgbClr val="B898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Трансформируется наука и ее языки</a:t>
            </a:r>
          </a:p>
          <a:p>
            <a:pPr marL="0" indent="0" algn="ctr">
              <a:buNone/>
            </a:pPr>
            <a:r>
              <a:rPr lang="ru-RU" sz="2587" b="1" dirty="0">
                <a:solidFill>
                  <a:srgbClr val="B898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Трансформируется семья</a:t>
            </a:r>
          </a:p>
        </p:txBody>
      </p:sp>
    </p:spTree>
    <p:extLst>
      <p:ext uri="{BB962C8B-B14F-4D97-AF65-F5344CB8AC3E}">
        <p14:creationId xmlns:p14="http://schemas.microsoft.com/office/powerpoint/2010/main" val="1692467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3505D5A-E828-F64F-10EF-FB99DCF6393A}"/>
              </a:ext>
            </a:extLst>
          </p:cNvPr>
          <p:cNvSpPr/>
          <p:nvPr/>
        </p:nvSpPr>
        <p:spPr>
          <a:xfrm>
            <a:off x="353" y="0"/>
            <a:ext cx="7168444" cy="40322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8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73E73-9C9F-66F2-0F73-9F585A947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64" y="161307"/>
            <a:ext cx="6862895" cy="59585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BE9F5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Инновации для продвижения преобразований</a:t>
            </a:r>
            <a:r>
              <a:rPr lang="en-US" b="1" dirty="0">
                <a:solidFill>
                  <a:srgbClr val="BE9F5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b="1" dirty="0">
              <a:solidFill>
                <a:srgbClr val="BE9F5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88B01E60-4754-01A5-0902-14C1F159C1F5}"/>
              </a:ext>
            </a:extLst>
          </p:cNvPr>
          <p:cNvSpPr/>
          <p:nvPr/>
        </p:nvSpPr>
        <p:spPr>
          <a:xfrm>
            <a:off x="644262" y="2128272"/>
            <a:ext cx="393848" cy="406351"/>
          </a:xfrm>
          <a:prstGeom prst="ellipse">
            <a:avLst/>
          </a:prstGeom>
          <a:solidFill>
            <a:srgbClr val="FB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117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2446C2A-DDE7-3AFB-8441-87895F3796A7}"/>
              </a:ext>
            </a:extLst>
          </p:cNvPr>
          <p:cNvSpPr/>
          <p:nvPr/>
        </p:nvSpPr>
        <p:spPr>
          <a:xfrm>
            <a:off x="644262" y="994062"/>
            <a:ext cx="393848" cy="406351"/>
          </a:xfrm>
          <a:prstGeom prst="ellipse">
            <a:avLst/>
          </a:prstGeom>
          <a:solidFill>
            <a:srgbClr val="FB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8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7190AC0-AE6E-A53B-FC43-81B1C1AAF86A}"/>
              </a:ext>
            </a:extLst>
          </p:cNvPr>
          <p:cNvSpPr/>
          <p:nvPr/>
        </p:nvSpPr>
        <p:spPr>
          <a:xfrm>
            <a:off x="644262" y="3260152"/>
            <a:ext cx="393848" cy="406351"/>
          </a:xfrm>
          <a:prstGeom prst="ellipse">
            <a:avLst/>
          </a:prstGeom>
          <a:solidFill>
            <a:srgbClr val="FB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117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CCF71D06-B0A7-CEEE-F74D-ED63232115C1}"/>
              </a:ext>
            </a:extLst>
          </p:cNvPr>
          <p:cNvSpPr/>
          <p:nvPr/>
        </p:nvSpPr>
        <p:spPr>
          <a:xfrm>
            <a:off x="644262" y="1517580"/>
            <a:ext cx="393848" cy="406351"/>
          </a:xfrm>
          <a:prstGeom prst="ellipse">
            <a:avLst/>
          </a:prstGeom>
          <a:solidFill>
            <a:srgbClr val="FB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8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4F23155C-4AC8-CED2-58AF-6E1218D83E2A}"/>
              </a:ext>
            </a:extLst>
          </p:cNvPr>
          <p:cNvSpPr/>
          <p:nvPr/>
        </p:nvSpPr>
        <p:spPr>
          <a:xfrm>
            <a:off x="644262" y="2694212"/>
            <a:ext cx="393848" cy="406351"/>
          </a:xfrm>
          <a:prstGeom prst="ellipse">
            <a:avLst/>
          </a:prstGeom>
          <a:solidFill>
            <a:srgbClr val="FB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117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96A09D-42FF-6F7B-00C6-C119C3EDC839}"/>
              </a:ext>
            </a:extLst>
          </p:cNvPr>
          <p:cNvSpPr txBox="1"/>
          <p:nvPr/>
        </p:nvSpPr>
        <p:spPr>
          <a:xfrm>
            <a:off x="688023" y="1007227"/>
            <a:ext cx="150037" cy="418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17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68A163-823F-F9DC-A287-32E391945E0D}"/>
              </a:ext>
            </a:extLst>
          </p:cNvPr>
          <p:cNvSpPr txBox="1"/>
          <p:nvPr/>
        </p:nvSpPr>
        <p:spPr>
          <a:xfrm>
            <a:off x="688023" y="1517579"/>
            <a:ext cx="150037" cy="418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17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2AE337-6B65-CA83-3126-D7CC4B091C35}"/>
              </a:ext>
            </a:extLst>
          </p:cNvPr>
          <p:cNvSpPr txBox="1"/>
          <p:nvPr/>
        </p:nvSpPr>
        <p:spPr>
          <a:xfrm>
            <a:off x="1423101" y="916746"/>
            <a:ext cx="5688911" cy="526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11" dirty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ВОДМ необходимо расширить, включив в него пренатальное развитие</a:t>
            </a:r>
            <a:endParaRPr lang="ru-RU" sz="141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812045-7CE7-C3B1-FF74-D16409B57C46}"/>
              </a:ext>
            </a:extLst>
          </p:cNvPr>
          <p:cNvSpPr txBox="1"/>
          <p:nvPr/>
        </p:nvSpPr>
        <p:spPr>
          <a:xfrm>
            <a:off x="1423101" y="1463290"/>
            <a:ext cx="5506576" cy="526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11" dirty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Развитие и архитектура мозга — это взаимодействие биологии (генов), окружающей среды и опыта</a:t>
            </a:r>
            <a:endParaRPr lang="ru-RU" sz="141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8E96C4-403D-41C5-AF83-54929FBE8546}"/>
              </a:ext>
            </a:extLst>
          </p:cNvPr>
          <p:cNvSpPr txBox="1"/>
          <p:nvPr/>
        </p:nvSpPr>
        <p:spPr>
          <a:xfrm>
            <a:off x="1416848" y="1996358"/>
            <a:ext cx="5295063" cy="68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11" dirty="0">
                <a:solidFill>
                  <a:srgbClr val="FFFFFF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Стресс серьезно влияет на обучаемость мозга в детстве — его следует избегать любой ценой</a:t>
            </a:r>
            <a:endParaRPr lang="ru-RU" sz="1411" dirty="0">
              <a:solidFill>
                <a:srgbClr val="EBEBEB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endParaRPr lang="ru-RU" sz="1058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DDF1B0-CB9F-1573-0A9C-ED7C3BE05232}"/>
              </a:ext>
            </a:extLst>
          </p:cNvPr>
          <p:cNvSpPr txBox="1"/>
          <p:nvPr/>
        </p:nvSpPr>
        <p:spPr>
          <a:xfrm>
            <a:off x="1416848" y="2519678"/>
            <a:ext cx="5688911" cy="906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11" dirty="0">
                <a:solidFill>
                  <a:srgbClr val="FFFFFF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Социальное и эмоциональное развитие имеет решающее значение для развития мозга и должно быть приоритетным в ВОДМ</a:t>
            </a:r>
            <a:endParaRPr lang="ru-RU" sz="1411" dirty="0">
              <a:solidFill>
                <a:srgbClr val="EBEBEB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endParaRPr lang="ru-RU" sz="1058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BEC860-8036-F78F-8D90-015CC9F345DB}"/>
              </a:ext>
            </a:extLst>
          </p:cNvPr>
          <p:cNvSpPr txBox="1"/>
          <p:nvPr/>
        </p:nvSpPr>
        <p:spPr>
          <a:xfrm>
            <a:off x="1423100" y="3260151"/>
            <a:ext cx="5588886" cy="68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11" dirty="0">
                <a:solidFill>
                  <a:srgbClr val="FFFFFF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Вербальная активность в раннем возрасте имеет огромное значение для когнитивных навыков </a:t>
            </a:r>
            <a:r>
              <a:rPr lang="en-US" sz="1411" dirty="0">
                <a:solidFill>
                  <a:srgbClr val="FFFFFF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ECCE</a:t>
            </a:r>
            <a:endParaRPr lang="ru-RU" sz="1411" dirty="0">
              <a:solidFill>
                <a:srgbClr val="EBEBEB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endParaRPr lang="ru-RU" sz="1058" dirty="0"/>
          </a:p>
        </p:txBody>
      </p:sp>
    </p:spTree>
    <p:extLst>
      <p:ext uri="{BB962C8B-B14F-4D97-AF65-F5344CB8AC3E}">
        <p14:creationId xmlns:p14="http://schemas.microsoft.com/office/powerpoint/2010/main" val="1159002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588D3CF-053E-4BD4-A744-A4E845B80738}"/>
              </a:ext>
            </a:extLst>
          </p:cNvPr>
          <p:cNvSpPr/>
          <p:nvPr/>
        </p:nvSpPr>
        <p:spPr>
          <a:xfrm>
            <a:off x="25432" y="0"/>
            <a:ext cx="7159484" cy="40294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8"/>
          </a:p>
        </p:txBody>
      </p:sp>
      <p:sp>
        <p:nvSpPr>
          <p:cNvPr id="2" name="object 2"/>
          <p:cNvSpPr/>
          <p:nvPr/>
        </p:nvSpPr>
        <p:spPr>
          <a:xfrm>
            <a:off x="1720779" y="1397846"/>
            <a:ext cx="4661281" cy="17795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8"/>
          </a:p>
        </p:txBody>
      </p:sp>
      <p:sp>
        <p:nvSpPr>
          <p:cNvPr id="3" name="object 3"/>
          <p:cNvSpPr/>
          <p:nvPr/>
        </p:nvSpPr>
        <p:spPr>
          <a:xfrm>
            <a:off x="1336204" y="2862897"/>
            <a:ext cx="349462" cy="0"/>
          </a:xfrm>
          <a:custGeom>
            <a:avLst/>
            <a:gdLst/>
            <a:ahLst/>
            <a:cxnLst/>
            <a:rect l="l" t="t" r="r" b="b"/>
            <a:pathLst>
              <a:path w="594360">
                <a:moveTo>
                  <a:pt x="0" y="0"/>
                </a:moveTo>
                <a:lnTo>
                  <a:pt x="594286" y="0"/>
                </a:lnTo>
              </a:path>
            </a:pathLst>
          </a:custGeom>
          <a:ln w="63999">
            <a:solidFill>
              <a:srgbClr val="877064"/>
            </a:solidFill>
          </a:ln>
        </p:spPr>
        <p:txBody>
          <a:bodyPr wrap="square" lIns="0" tIns="0" rIns="0" bIns="0" rtlCol="0"/>
          <a:lstStyle/>
          <a:p>
            <a:endParaRPr sz="1058"/>
          </a:p>
        </p:txBody>
      </p:sp>
      <p:sp>
        <p:nvSpPr>
          <p:cNvPr id="4" name="object 4"/>
          <p:cNvSpPr/>
          <p:nvPr/>
        </p:nvSpPr>
        <p:spPr>
          <a:xfrm>
            <a:off x="6386638" y="2737898"/>
            <a:ext cx="236708" cy="0"/>
          </a:xfrm>
          <a:custGeom>
            <a:avLst/>
            <a:gdLst/>
            <a:ahLst/>
            <a:cxnLst/>
            <a:rect l="l" t="t" r="r" b="b"/>
            <a:pathLst>
              <a:path w="402590">
                <a:moveTo>
                  <a:pt x="0" y="0"/>
                </a:moveTo>
                <a:lnTo>
                  <a:pt x="402285" y="0"/>
                </a:lnTo>
              </a:path>
            </a:pathLst>
          </a:custGeom>
          <a:ln w="50285">
            <a:solidFill>
              <a:srgbClr val="C8743F"/>
            </a:solidFill>
          </a:ln>
        </p:spPr>
        <p:txBody>
          <a:bodyPr wrap="square" lIns="0" tIns="0" rIns="0" bIns="0" rtlCol="0"/>
          <a:lstStyle/>
          <a:p>
            <a:endParaRPr sz="1058"/>
          </a:p>
        </p:txBody>
      </p:sp>
      <p:sp>
        <p:nvSpPr>
          <p:cNvPr id="5" name="object 5"/>
          <p:cNvSpPr/>
          <p:nvPr/>
        </p:nvSpPr>
        <p:spPr>
          <a:xfrm>
            <a:off x="269136" y="2939510"/>
            <a:ext cx="1462437" cy="0"/>
          </a:xfrm>
          <a:custGeom>
            <a:avLst/>
            <a:gdLst/>
            <a:ahLst/>
            <a:cxnLst/>
            <a:rect l="l" t="t" r="r" b="b"/>
            <a:pathLst>
              <a:path w="2487295">
                <a:moveTo>
                  <a:pt x="0" y="0"/>
                </a:moveTo>
                <a:lnTo>
                  <a:pt x="2486856" y="0"/>
                </a:lnTo>
              </a:path>
            </a:pathLst>
          </a:custGeom>
          <a:ln w="22857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 sz="1058"/>
          </a:p>
        </p:txBody>
      </p:sp>
      <p:sp>
        <p:nvSpPr>
          <p:cNvPr id="6" name="object 6"/>
          <p:cNvSpPr/>
          <p:nvPr/>
        </p:nvSpPr>
        <p:spPr>
          <a:xfrm>
            <a:off x="5381389" y="2939510"/>
            <a:ext cx="1456837" cy="0"/>
          </a:xfrm>
          <a:custGeom>
            <a:avLst/>
            <a:gdLst/>
            <a:ahLst/>
            <a:cxnLst/>
            <a:rect l="l" t="t" r="r" b="b"/>
            <a:pathLst>
              <a:path w="2477770">
                <a:moveTo>
                  <a:pt x="0" y="0"/>
                </a:moveTo>
                <a:lnTo>
                  <a:pt x="2477714" y="0"/>
                </a:lnTo>
              </a:path>
            </a:pathLst>
          </a:custGeom>
          <a:ln w="22857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 sz="1058"/>
          </a:p>
        </p:txBody>
      </p:sp>
      <p:sp>
        <p:nvSpPr>
          <p:cNvPr id="7" name="object 7"/>
          <p:cNvSpPr/>
          <p:nvPr/>
        </p:nvSpPr>
        <p:spPr>
          <a:xfrm>
            <a:off x="261072" y="3163972"/>
            <a:ext cx="1634555" cy="0"/>
          </a:xfrm>
          <a:custGeom>
            <a:avLst/>
            <a:gdLst/>
            <a:ahLst/>
            <a:cxnLst/>
            <a:rect l="l" t="t" r="r" b="b"/>
            <a:pathLst>
              <a:path w="2780030">
                <a:moveTo>
                  <a:pt x="0" y="0"/>
                </a:moveTo>
                <a:lnTo>
                  <a:pt x="2779428" y="0"/>
                </a:lnTo>
              </a:path>
            </a:pathLst>
          </a:custGeom>
          <a:ln w="27428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 sz="1058"/>
          </a:p>
        </p:txBody>
      </p:sp>
      <p:sp>
        <p:nvSpPr>
          <p:cNvPr id="8" name="object 8"/>
          <p:cNvSpPr/>
          <p:nvPr/>
        </p:nvSpPr>
        <p:spPr>
          <a:xfrm>
            <a:off x="4112734" y="3166660"/>
            <a:ext cx="0" cy="301299"/>
          </a:xfrm>
          <a:custGeom>
            <a:avLst/>
            <a:gdLst/>
            <a:ahLst/>
            <a:cxnLst/>
            <a:rect l="l" t="t" r="r" b="b"/>
            <a:pathLst>
              <a:path h="512445">
                <a:moveTo>
                  <a:pt x="0" y="512063"/>
                </a:moveTo>
                <a:lnTo>
                  <a:pt x="0" y="0"/>
                </a:lnTo>
              </a:path>
            </a:pathLst>
          </a:custGeom>
          <a:ln w="45714">
            <a:solidFill>
              <a:srgbClr val="C8C8C8"/>
            </a:solidFill>
          </a:ln>
        </p:spPr>
        <p:txBody>
          <a:bodyPr wrap="square" lIns="0" tIns="0" rIns="0" bIns="0" rtlCol="0"/>
          <a:lstStyle/>
          <a:p>
            <a:endParaRPr sz="1058"/>
          </a:p>
        </p:txBody>
      </p:sp>
      <p:sp>
        <p:nvSpPr>
          <p:cNvPr id="9" name="object 9"/>
          <p:cNvSpPr/>
          <p:nvPr/>
        </p:nvSpPr>
        <p:spPr>
          <a:xfrm>
            <a:off x="1916776" y="3458326"/>
            <a:ext cx="2212137" cy="0"/>
          </a:xfrm>
          <a:custGeom>
            <a:avLst/>
            <a:gdLst/>
            <a:ahLst/>
            <a:cxnLst/>
            <a:rect l="l" t="t" r="r" b="b"/>
            <a:pathLst>
              <a:path w="3762375">
                <a:moveTo>
                  <a:pt x="0" y="0"/>
                </a:moveTo>
                <a:lnTo>
                  <a:pt x="3762286" y="0"/>
                </a:lnTo>
              </a:path>
            </a:pathLst>
          </a:custGeom>
          <a:ln w="27428">
            <a:solidFill>
              <a:srgbClr val="C8C8C8"/>
            </a:solidFill>
          </a:ln>
        </p:spPr>
        <p:txBody>
          <a:bodyPr wrap="square" lIns="0" tIns="0" rIns="0" bIns="0" rtlCol="0"/>
          <a:lstStyle/>
          <a:p>
            <a:endParaRPr sz="1058"/>
          </a:p>
        </p:txBody>
      </p:sp>
      <p:sp>
        <p:nvSpPr>
          <p:cNvPr id="10" name="object 10"/>
          <p:cNvSpPr/>
          <p:nvPr/>
        </p:nvSpPr>
        <p:spPr>
          <a:xfrm>
            <a:off x="4093919" y="3572574"/>
            <a:ext cx="373730" cy="0"/>
          </a:xfrm>
          <a:custGeom>
            <a:avLst/>
            <a:gdLst/>
            <a:ahLst/>
            <a:cxnLst/>
            <a:rect l="l" t="t" r="r" b="b"/>
            <a:pathLst>
              <a:path w="635634">
                <a:moveTo>
                  <a:pt x="0" y="0"/>
                </a:moveTo>
                <a:lnTo>
                  <a:pt x="635427" y="0"/>
                </a:lnTo>
              </a:path>
            </a:pathLst>
          </a:custGeom>
          <a:ln w="27428">
            <a:solidFill>
              <a:srgbClr val="C8C8C8"/>
            </a:solidFill>
          </a:ln>
        </p:spPr>
        <p:txBody>
          <a:bodyPr wrap="square" lIns="0" tIns="0" rIns="0" bIns="0" rtlCol="0"/>
          <a:lstStyle/>
          <a:p>
            <a:endParaRPr sz="1058"/>
          </a:p>
        </p:txBody>
      </p:sp>
      <p:sp>
        <p:nvSpPr>
          <p:cNvPr id="11" name="object 11"/>
          <p:cNvSpPr txBox="1"/>
          <p:nvPr/>
        </p:nvSpPr>
        <p:spPr>
          <a:xfrm>
            <a:off x="628775" y="88728"/>
            <a:ext cx="6182782" cy="1085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68" algn="ctr"/>
            <a:r>
              <a:rPr lang="ru-RU" sz="3528" b="1" spc="456" dirty="0">
                <a:solidFill>
                  <a:srgbClr val="BE9F5B"/>
                </a:solidFill>
                <a:latin typeface="Exo 2" panose="00000800000000000000" pitchFamily="2" charset="-52"/>
                <a:cs typeface="Arial"/>
              </a:rPr>
              <a:t>ПОЧЕМУ  НАЧИНАЕМ </a:t>
            </a:r>
          </a:p>
          <a:p>
            <a:pPr marL="7468" algn="ctr"/>
            <a:r>
              <a:rPr lang="ru-RU" sz="3528" b="1" spc="456" dirty="0">
                <a:solidFill>
                  <a:srgbClr val="BE9F5B"/>
                </a:solidFill>
                <a:latin typeface="Exo 2" panose="00000800000000000000" pitchFamily="2" charset="-52"/>
                <a:cs typeface="Arial"/>
              </a:rPr>
              <a:t>С РОЖДЕНИЯ?</a:t>
            </a:r>
            <a:endParaRPr sz="3528" dirty="0">
              <a:solidFill>
                <a:srgbClr val="BE9F5B"/>
              </a:solidFill>
              <a:latin typeface="Exo 2" panose="00000800000000000000" pitchFamily="2" charset="-52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0050" y="3025768"/>
            <a:ext cx="1336243" cy="949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68">
              <a:tabLst>
                <a:tab pos="206106" algn="l"/>
                <a:tab pos="405117" algn="l"/>
                <a:tab pos="604129" algn="l"/>
                <a:tab pos="808368" algn="l"/>
                <a:tab pos="1009993" algn="l"/>
                <a:tab pos="1211618" algn="l"/>
              </a:tabLst>
            </a:pPr>
            <a:r>
              <a:rPr sz="617" spc="179" dirty="0">
                <a:solidFill>
                  <a:srgbClr val="9097A1"/>
                </a:solidFill>
                <a:latin typeface="Arial"/>
                <a:cs typeface="Arial"/>
              </a:rPr>
              <a:t>-8	</a:t>
            </a:r>
            <a:r>
              <a:rPr sz="617" spc="149" dirty="0">
                <a:solidFill>
                  <a:srgbClr val="9097A1"/>
                </a:solidFill>
                <a:latin typeface="Arial"/>
                <a:cs typeface="Arial"/>
              </a:rPr>
              <a:t>-</a:t>
            </a:r>
            <a:r>
              <a:rPr sz="617" spc="232" dirty="0">
                <a:solidFill>
                  <a:srgbClr val="9097A1"/>
                </a:solidFill>
                <a:latin typeface="Arial"/>
                <a:cs typeface="Arial"/>
              </a:rPr>
              <a:t>7</a:t>
            </a:r>
            <a:r>
              <a:rPr sz="617" dirty="0">
                <a:solidFill>
                  <a:srgbClr val="9097A1"/>
                </a:solidFill>
                <a:latin typeface="Arial"/>
                <a:cs typeface="Arial"/>
              </a:rPr>
              <a:t>	</a:t>
            </a:r>
            <a:r>
              <a:rPr sz="617" spc="168" dirty="0">
                <a:solidFill>
                  <a:srgbClr val="9097A1"/>
                </a:solidFill>
                <a:latin typeface="Arial"/>
                <a:cs typeface="Arial"/>
              </a:rPr>
              <a:t>-6</a:t>
            </a:r>
            <a:r>
              <a:rPr sz="617" dirty="0">
                <a:solidFill>
                  <a:srgbClr val="9097A1"/>
                </a:solidFill>
                <a:latin typeface="Arial"/>
                <a:cs typeface="Arial"/>
              </a:rPr>
              <a:t>	</a:t>
            </a:r>
            <a:r>
              <a:rPr sz="617" spc="129" dirty="0">
                <a:solidFill>
                  <a:srgbClr val="9097A1"/>
                </a:solidFill>
                <a:latin typeface="Arial"/>
                <a:cs typeface="Arial"/>
              </a:rPr>
              <a:t>-</a:t>
            </a:r>
            <a:r>
              <a:rPr sz="617" spc="247" dirty="0">
                <a:solidFill>
                  <a:srgbClr val="9097A1"/>
                </a:solidFill>
                <a:latin typeface="Arial"/>
                <a:cs typeface="Arial"/>
              </a:rPr>
              <a:t>5</a:t>
            </a:r>
            <a:r>
              <a:rPr sz="617" dirty="0">
                <a:solidFill>
                  <a:srgbClr val="9097A1"/>
                </a:solidFill>
                <a:latin typeface="Arial"/>
                <a:cs typeface="Arial"/>
              </a:rPr>
              <a:t>	</a:t>
            </a:r>
            <a:r>
              <a:rPr sz="617" spc="223" dirty="0">
                <a:solidFill>
                  <a:srgbClr val="9097A1"/>
                </a:solidFill>
                <a:latin typeface="Times New Roman"/>
                <a:cs typeface="Times New Roman"/>
              </a:rPr>
              <a:t>-4</a:t>
            </a:r>
            <a:r>
              <a:rPr sz="617" dirty="0">
                <a:solidFill>
                  <a:srgbClr val="9097A1"/>
                </a:solidFill>
                <a:latin typeface="Times New Roman"/>
                <a:cs typeface="Times New Roman"/>
              </a:rPr>
              <a:t>	</a:t>
            </a:r>
            <a:r>
              <a:rPr sz="617" spc="168" dirty="0">
                <a:solidFill>
                  <a:srgbClr val="9097A1"/>
                </a:solidFill>
                <a:latin typeface="Arial"/>
                <a:cs typeface="Arial"/>
              </a:rPr>
              <a:t>-3</a:t>
            </a:r>
            <a:r>
              <a:rPr sz="617" dirty="0">
                <a:solidFill>
                  <a:srgbClr val="9097A1"/>
                </a:solidFill>
                <a:latin typeface="Arial"/>
                <a:cs typeface="Arial"/>
              </a:rPr>
              <a:t>	</a:t>
            </a:r>
            <a:r>
              <a:rPr sz="617" spc="185" dirty="0">
                <a:solidFill>
                  <a:srgbClr val="9097A1"/>
                </a:solidFill>
                <a:latin typeface="Arial"/>
                <a:cs typeface="Arial"/>
              </a:rPr>
              <a:t>-2</a:t>
            </a:r>
            <a:endParaRPr sz="617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87976" y="3023206"/>
            <a:ext cx="1390006" cy="99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68">
              <a:tabLst>
                <a:tab pos="163167" algn="l"/>
                <a:tab pos="319240" algn="l"/>
                <a:tab pos="477553" algn="l"/>
                <a:tab pos="636240" algn="l"/>
                <a:tab pos="794926" algn="l"/>
                <a:tab pos="1020448" algn="l"/>
                <a:tab pos="1254557" algn="l"/>
              </a:tabLst>
            </a:pPr>
            <a:r>
              <a:rPr sz="617" spc="171" dirty="0">
                <a:solidFill>
                  <a:srgbClr val="1F1D1F"/>
                </a:solidFill>
                <a:latin typeface="Arial"/>
                <a:cs typeface="Arial"/>
              </a:rPr>
              <a:t>5	</a:t>
            </a:r>
            <a:r>
              <a:rPr sz="617" spc="247" dirty="0">
                <a:solidFill>
                  <a:srgbClr val="383838"/>
                </a:solidFill>
                <a:latin typeface="Arial"/>
                <a:cs typeface="Arial"/>
              </a:rPr>
              <a:t>6	</a:t>
            </a:r>
            <a:r>
              <a:rPr sz="617" spc="179" dirty="0">
                <a:solidFill>
                  <a:srgbClr val="1F1D1F"/>
                </a:solidFill>
                <a:latin typeface="Arial"/>
                <a:cs typeface="Arial"/>
              </a:rPr>
              <a:t>7	</a:t>
            </a:r>
            <a:r>
              <a:rPr sz="617" spc="221" dirty="0">
                <a:solidFill>
                  <a:srgbClr val="1F1D1F"/>
                </a:solidFill>
                <a:latin typeface="Arial"/>
                <a:cs typeface="Arial"/>
              </a:rPr>
              <a:t>8	</a:t>
            </a:r>
            <a:r>
              <a:rPr sz="647" i="1" spc="218" dirty="0">
                <a:solidFill>
                  <a:srgbClr val="383838"/>
                </a:solidFill>
                <a:latin typeface="Times New Roman"/>
                <a:cs typeface="Times New Roman"/>
              </a:rPr>
              <a:t>9	</a:t>
            </a:r>
            <a:r>
              <a:rPr sz="617" spc="185" dirty="0">
                <a:solidFill>
                  <a:srgbClr val="1F1D1F"/>
                </a:solidFill>
                <a:latin typeface="Arial"/>
                <a:cs typeface="Arial"/>
              </a:rPr>
              <a:t>1</a:t>
            </a:r>
            <a:r>
              <a:rPr sz="617" spc="79" dirty="0">
                <a:solidFill>
                  <a:srgbClr val="1F1D1F"/>
                </a:solidFill>
                <a:latin typeface="Arial"/>
                <a:cs typeface="Arial"/>
              </a:rPr>
              <a:t>O</a:t>
            </a:r>
            <a:r>
              <a:rPr sz="617" dirty="0">
                <a:solidFill>
                  <a:srgbClr val="1F1D1F"/>
                </a:solidFill>
                <a:latin typeface="Arial"/>
                <a:cs typeface="Arial"/>
              </a:rPr>
              <a:t>	</a:t>
            </a:r>
            <a:r>
              <a:rPr sz="617" spc="226" dirty="0">
                <a:solidFill>
                  <a:srgbClr val="1F1D1F"/>
                </a:solidFill>
                <a:latin typeface="Arial"/>
                <a:cs typeface="Arial"/>
              </a:rPr>
              <a:t>1</a:t>
            </a:r>
            <a:r>
              <a:rPr sz="617" spc="229" dirty="0">
                <a:solidFill>
                  <a:srgbClr val="1F1D1F"/>
                </a:solidFill>
                <a:latin typeface="Arial"/>
                <a:cs typeface="Arial"/>
              </a:rPr>
              <a:t>1</a:t>
            </a:r>
            <a:r>
              <a:rPr sz="617" dirty="0">
                <a:solidFill>
                  <a:srgbClr val="1F1D1F"/>
                </a:solidFill>
                <a:latin typeface="Arial"/>
                <a:cs typeface="Arial"/>
              </a:rPr>
              <a:t>	</a:t>
            </a:r>
            <a:r>
              <a:rPr sz="617" spc="120" dirty="0">
                <a:solidFill>
                  <a:srgbClr val="1F1D1F"/>
                </a:solidFill>
                <a:latin typeface="Arial"/>
                <a:cs typeface="Arial"/>
              </a:rPr>
              <a:t>1</a:t>
            </a:r>
            <a:r>
              <a:rPr sz="617" spc="194" dirty="0">
                <a:solidFill>
                  <a:srgbClr val="383838"/>
                </a:solidFill>
                <a:latin typeface="Arial"/>
                <a:cs typeface="Arial"/>
              </a:rPr>
              <a:t>2</a:t>
            </a:r>
            <a:endParaRPr sz="617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60906" y="2987155"/>
            <a:ext cx="71908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68">
              <a:tabLst>
                <a:tab pos="232989" algn="l"/>
                <a:tab pos="448056" algn="l"/>
              </a:tabLst>
            </a:pPr>
            <a:r>
              <a:rPr sz="617" spc="141" dirty="0">
                <a:solidFill>
                  <a:srgbClr val="1F1D1F"/>
                </a:solidFill>
                <a:latin typeface="Arial"/>
                <a:cs typeface="Arial"/>
              </a:rPr>
              <a:t>1</a:t>
            </a:r>
            <a:r>
              <a:rPr sz="617" spc="173" dirty="0">
                <a:solidFill>
                  <a:srgbClr val="383838"/>
                </a:solidFill>
                <a:latin typeface="Arial"/>
                <a:cs typeface="Arial"/>
              </a:rPr>
              <a:t>3</a:t>
            </a:r>
            <a:r>
              <a:rPr sz="617" dirty="0">
                <a:solidFill>
                  <a:srgbClr val="FFC000"/>
                </a:solidFill>
                <a:latin typeface="Arial"/>
                <a:cs typeface="Arial"/>
              </a:rPr>
              <a:t>	</a:t>
            </a:r>
            <a:r>
              <a:rPr sz="617" spc="100" dirty="0">
                <a:solidFill>
                  <a:srgbClr val="FFC000"/>
                </a:solidFill>
                <a:latin typeface="Arial"/>
                <a:cs typeface="Arial"/>
              </a:rPr>
              <a:t>1</a:t>
            </a:r>
            <a:r>
              <a:rPr sz="617" spc="268" dirty="0">
                <a:solidFill>
                  <a:srgbClr val="FFC000"/>
                </a:solidFill>
                <a:latin typeface="Arial"/>
                <a:cs typeface="Arial"/>
              </a:rPr>
              <a:t>4</a:t>
            </a:r>
            <a:r>
              <a:rPr sz="617" dirty="0">
                <a:solidFill>
                  <a:srgbClr val="FFC000"/>
                </a:solidFill>
                <a:latin typeface="Arial"/>
                <a:cs typeface="Arial"/>
              </a:rPr>
              <a:t>	</a:t>
            </a:r>
            <a:r>
              <a:rPr sz="1000" i="1" spc="203" dirty="0">
                <a:solidFill>
                  <a:srgbClr val="FFC000"/>
                </a:solidFill>
                <a:latin typeface="Times New Roman"/>
                <a:cs typeface="Times New Roman"/>
              </a:rPr>
              <a:t>n</a:t>
            </a:r>
            <a:r>
              <a:rPr sz="1000" i="1" spc="-153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617" spc="235" dirty="0">
                <a:solidFill>
                  <a:srgbClr val="FFC000"/>
                </a:solidFill>
                <a:latin typeface="Arial"/>
                <a:cs typeface="Arial"/>
              </a:rPr>
              <a:t>ET</a:t>
            </a:r>
            <a:endParaRPr sz="617" dirty="0">
              <a:solidFill>
                <a:srgbClr val="FFC000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84568" y="3251575"/>
            <a:ext cx="2109342" cy="289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68" algn="ctr"/>
            <a:r>
              <a:rPr lang="ru-RU" sz="941" spc="288" dirty="0">
                <a:solidFill>
                  <a:srgbClr val="FFC000"/>
                </a:solidFill>
                <a:latin typeface="Exo 2" panose="00000800000000000000" pitchFamily="2" charset="-52"/>
                <a:cs typeface="Arial"/>
              </a:rPr>
              <a:t>Первые двенадцать месяцев</a:t>
            </a:r>
            <a:endParaRPr sz="941" dirty="0">
              <a:solidFill>
                <a:srgbClr val="FFC000"/>
              </a:solidFill>
              <a:latin typeface="Exo 2" panose="00000800000000000000" pitchFamily="2" charset="-52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13753" y="3289208"/>
            <a:ext cx="514485" cy="949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68"/>
            <a:r>
              <a:rPr lang="ru-RU" sz="617" spc="291" dirty="0">
                <a:solidFill>
                  <a:srgbClr val="FFC000"/>
                </a:solidFill>
                <a:latin typeface="Arial"/>
                <a:cs typeface="Arial"/>
              </a:rPr>
              <a:t>ШКОЛА</a:t>
            </a:r>
            <a:endParaRPr sz="617" dirty="0">
              <a:solidFill>
                <a:srgbClr val="FFC000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54135" y="3450498"/>
            <a:ext cx="976327" cy="949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68"/>
            <a:r>
              <a:rPr sz="617" spc="144" dirty="0">
                <a:solidFill>
                  <a:srgbClr val="1F1D1F"/>
                </a:solidFill>
                <a:latin typeface="Arial"/>
                <a:cs typeface="Arial"/>
              </a:rPr>
              <a:t>.</a:t>
            </a:r>
            <a:r>
              <a:rPr lang="ru-RU" sz="617" spc="144" dirty="0">
                <a:solidFill>
                  <a:srgbClr val="FFC000"/>
                </a:solidFill>
                <a:latin typeface="Arial"/>
                <a:cs typeface="Arial"/>
              </a:rPr>
              <a:t>ДЕТСКИЙ САД</a:t>
            </a:r>
            <a:endParaRPr sz="617" dirty="0">
              <a:solidFill>
                <a:srgbClr val="FFC000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3605" y="3868850"/>
            <a:ext cx="2506715" cy="72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68"/>
            <a:r>
              <a:rPr sz="470" spc="109" dirty="0">
                <a:solidFill>
                  <a:srgbClr val="525252"/>
                </a:solidFill>
                <a:latin typeface="Arial"/>
                <a:cs typeface="Arial"/>
              </a:rPr>
              <a:t>S</a:t>
            </a:r>
            <a:r>
              <a:rPr sz="470" spc="132" dirty="0">
                <a:solidFill>
                  <a:srgbClr val="525252"/>
                </a:solidFill>
                <a:latin typeface="Arial"/>
                <a:cs typeface="Arial"/>
              </a:rPr>
              <a:t>o</a:t>
            </a:r>
            <a:r>
              <a:rPr sz="470" spc="203" dirty="0">
                <a:solidFill>
                  <a:srgbClr val="383838"/>
                </a:solidFill>
                <a:latin typeface="Arial"/>
                <a:cs typeface="Arial"/>
              </a:rPr>
              <a:t>u</a:t>
            </a:r>
            <a:r>
              <a:rPr sz="470" spc="91" dirty="0">
                <a:solidFill>
                  <a:srgbClr val="1F1D1F"/>
                </a:solidFill>
                <a:latin typeface="Arial"/>
                <a:cs typeface="Arial"/>
              </a:rPr>
              <a:t>r</a:t>
            </a:r>
            <a:r>
              <a:rPr sz="470" spc="100" dirty="0">
                <a:solidFill>
                  <a:srgbClr val="383838"/>
                </a:solidFill>
                <a:latin typeface="Arial"/>
                <a:cs typeface="Arial"/>
              </a:rPr>
              <a:t>c</a:t>
            </a:r>
            <a:r>
              <a:rPr sz="470" spc="94" dirty="0">
                <a:solidFill>
                  <a:srgbClr val="525252"/>
                </a:solidFill>
                <a:latin typeface="Arial"/>
                <a:cs typeface="Arial"/>
              </a:rPr>
              <a:t>e:</a:t>
            </a:r>
            <a:r>
              <a:rPr sz="470" spc="41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470" spc="188" dirty="0">
                <a:solidFill>
                  <a:srgbClr val="1F1D1F"/>
                </a:solidFill>
                <a:latin typeface="Arial"/>
                <a:cs typeface="Arial"/>
              </a:rPr>
              <a:t>H</a:t>
            </a:r>
            <a:r>
              <a:rPr sz="470" spc="135" dirty="0">
                <a:solidFill>
                  <a:srgbClr val="525252"/>
                </a:solidFill>
                <a:latin typeface="Arial"/>
                <a:cs typeface="Arial"/>
              </a:rPr>
              <a:t>a</a:t>
            </a:r>
            <a:r>
              <a:rPr sz="470" spc="74" dirty="0">
                <a:solidFill>
                  <a:srgbClr val="383838"/>
                </a:solidFill>
                <a:latin typeface="Arial"/>
                <a:cs typeface="Arial"/>
              </a:rPr>
              <a:t>r</a:t>
            </a:r>
            <a:r>
              <a:rPr sz="470" spc="129" dirty="0">
                <a:solidFill>
                  <a:srgbClr val="525252"/>
                </a:solidFill>
                <a:latin typeface="Arial"/>
                <a:cs typeface="Arial"/>
              </a:rPr>
              <a:t>v</a:t>
            </a:r>
            <a:r>
              <a:rPr sz="470" spc="191" dirty="0">
                <a:solidFill>
                  <a:srgbClr val="525252"/>
                </a:solidFill>
                <a:latin typeface="Arial"/>
                <a:cs typeface="Arial"/>
              </a:rPr>
              <a:t>a</a:t>
            </a:r>
            <a:r>
              <a:rPr sz="470" spc="135" dirty="0">
                <a:solidFill>
                  <a:srgbClr val="383838"/>
                </a:solidFill>
                <a:latin typeface="Arial"/>
                <a:cs typeface="Arial"/>
              </a:rPr>
              <a:t>rd</a:t>
            </a:r>
            <a:r>
              <a:rPr sz="470" spc="21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470" spc="206" dirty="0">
                <a:solidFill>
                  <a:srgbClr val="383838"/>
                </a:solidFill>
                <a:latin typeface="Arial"/>
                <a:cs typeface="Arial"/>
              </a:rPr>
              <a:t>U</a:t>
            </a:r>
            <a:r>
              <a:rPr sz="470" spc="159" dirty="0">
                <a:solidFill>
                  <a:srgbClr val="383838"/>
                </a:solidFill>
                <a:latin typeface="Arial"/>
                <a:cs typeface="Arial"/>
              </a:rPr>
              <a:t>n</a:t>
            </a:r>
            <a:r>
              <a:rPr sz="470" spc="112" dirty="0">
                <a:solidFill>
                  <a:srgbClr val="525252"/>
                </a:solidFill>
                <a:latin typeface="Arial"/>
                <a:cs typeface="Arial"/>
              </a:rPr>
              <a:t>iv</a:t>
            </a:r>
            <a:r>
              <a:rPr sz="470" spc="141" dirty="0">
                <a:solidFill>
                  <a:srgbClr val="525252"/>
                </a:solidFill>
                <a:latin typeface="Arial"/>
                <a:cs typeface="Arial"/>
              </a:rPr>
              <a:t>e</a:t>
            </a:r>
            <a:r>
              <a:rPr sz="470" spc="38" dirty="0">
                <a:solidFill>
                  <a:srgbClr val="383838"/>
                </a:solidFill>
                <a:latin typeface="Arial"/>
                <a:cs typeface="Arial"/>
              </a:rPr>
              <a:t>r</a:t>
            </a:r>
            <a:r>
              <a:rPr sz="470" spc="-56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470" spc="59" dirty="0">
                <a:solidFill>
                  <a:srgbClr val="525252"/>
                </a:solidFill>
                <a:latin typeface="Arial"/>
                <a:cs typeface="Arial"/>
              </a:rPr>
              <a:t>s</a:t>
            </a:r>
            <a:r>
              <a:rPr sz="470" spc="85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470" spc="118" dirty="0">
                <a:solidFill>
                  <a:srgbClr val="1F1D1F"/>
                </a:solidFill>
                <a:latin typeface="Arial"/>
                <a:cs typeface="Arial"/>
              </a:rPr>
              <a:t>t</a:t>
            </a:r>
            <a:r>
              <a:rPr sz="470" spc="182" dirty="0">
                <a:solidFill>
                  <a:srgbClr val="525252"/>
                </a:solidFill>
                <a:latin typeface="Arial"/>
                <a:cs typeface="Arial"/>
              </a:rPr>
              <a:t>y</a:t>
            </a:r>
            <a:r>
              <a:rPr sz="470" spc="41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470" spc="141" dirty="0">
                <a:solidFill>
                  <a:srgbClr val="525252"/>
                </a:solidFill>
                <a:latin typeface="Arial"/>
                <a:cs typeface="Arial"/>
              </a:rPr>
              <a:t>C</a:t>
            </a:r>
            <a:r>
              <a:rPr sz="470" spc="100" dirty="0">
                <a:solidFill>
                  <a:srgbClr val="525252"/>
                </a:solidFill>
                <a:latin typeface="Arial"/>
                <a:cs typeface="Arial"/>
              </a:rPr>
              <a:t>e</a:t>
            </a:r>
            <a:r>
              <a:rPr sz="470" spc="203" dirty="0">
                <a:solidFill>
                  <a:srgbClr val="383838"/>
                </a:solidFill>
                <a:latin typeface="Arial"/>
                <a:cs typeface="Arial"/>
              </a:rPr>
              <a:t>n</a:t>
            </a:r>
            <a:r>
              <a:rPr sz="470" spc="118" dirty="0">
                <a:solidFill>
                  <a:srgbClr val="1F1D1F"/>
                </a:solidFill>
                <a:latin typeface="Arial"/>
                <a:cs typeface="Arial"/>
              </a:rPr>
              <a:t>t</a:t>
            </a:r>
            <a:r>
              <a:rPr sz="470" spc="159" dirty="0">
                <a:solidFill>
                  <a:srgbClr val="525252"/>
                </a:solidFill>
                <a:latin typeface="Arial"/>
                <a:cs typeface="Arial"/>
              </a:rPr>
              <a:t>e</a:t>
            </a:r>
            <a:r>
              <a:rPr sz="470" spc="38" dirty="0">
                <a:solidFill>
                  <a:srgbClr val="383838"/>
                </a:solidFill>
                <a:latin typeface="Arial"/>
                <a:cs typeface="Arial"/>
              </a:rPr>
              <a:t>r</a:t>
            </a:r>
            <a:r>
              <a:rPr sz="47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470" spc="-38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470" spc="176" dirty="0">
                <a:solidFill>
                  <a:srgbClr val="525252"/>
                </a:solidFill>
                <a:latin typeface="Arial"/>
                <a:cs typeface="Arial"/>
              </a:rPr>
              <a:t>o</a:t>
            </a:r>
            <a:r>
              <a:rPr sz="470" spc="209" dirty="0">
                <a:solidFill>
                  <a:srgbClr val="383838"/>
                </a:solidFill>
                <a:latin typeface="Arial"/>
                <a:cs typeface="Arial"/>
              </a:rPr>
              <a:t>n</a:t>
            </a:r>
            <a:r>
              <a:rPr sz="470" spc="32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470" spc="91" dirty="0">
                <a:solidFill>
                  <a:srgbClr val="383838"/>
                </a:solidFill>
                <a:latin typeface="Arial"/>
                <a:cs typeface="Arial"/>
              </a:rPr>
              <a:t>t</a:t>
            </a:r>
            <a:r>
              <a:rPr sz="470" spc="165" dirty="0">
                <a:solidFill>
                  <a:srgbClr val="383838"/>
                </a:solidFill>
                <a:latin typeface="Arial"/>
                <a:cs typeface="Arial"/>
              </a:rPr>
              <a:t>h</a:t>
            </a:r>
            <a:r>
              <a:rPr sz="470" spc="176" dirty="0">
                <a:solidFill>
                  <a:srgbClr val="525252"/>
                </a:solidFill>
                <a:latin typeface="Arial"/>
                <a:cs typeface="Arial"/>
              </a:rPr>
              <a:t>e</a:t>
            </a:r>
            <a:r>
              <a:rPr sz="470" spc="65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470" spc="185" dirty="0">
                <a:solidFill>
                  <a:srgbClr val="383838"/>
                </a:solidFill>
                <a:latin typeface="Arial"/>
                <a:cs typeface="Arial"/>
              </a:rPr>
              <a:t>D</a:t>
            </a:r>
            <a:r>
              <a:rPr sz="470" spc="74" dirty="0">
                <a:solidFill>
                  <a:srgbClr val="525252"/>
                </a:solidFill>
                <a:latin typeface="Arial"/>
                <a:cs typeface="Arial"/>
              </a:rPr>
              <a:t>e</a:t>
            </a:r>
            <a:r>
              <a:rPr sz="470" spc="162" dirty="0">
                <a:solidFill>
                  <a:srgbClr val="525252"/>
                </a:solidFill>
                <a:latin typeface="Arial"/>
                <a:cs typeface="Arial"/>
              </a:rPr>
              <a:t>v</a:t>
            </a:r>
            <a:r>
              <a:rPr sz="470" spc="165" dirty="0">
                <a:solidFill>
                  <a:srgbClr val="525252"/>
                </a:solidFill>
                <a:latin typeface="Arial"/>
                <a:cs typeface="Arial"/>
              </a:rPr>
              <a:t>e</a:t>
            </a:r>
            <a:r>
              <a:rPr sz="470" spc="82" dirty="0">
                <a:solidFill>
                  <a:srgbClr val="383838"/>
                </a:solidFill>
                <a:latin typeface="Arial"/>
                <a:cs typeface="Arial"/>
              </a:rPr>
              <a:t>l</a:t>
            </a:r>
            <a:r>
              <a:rPr sz="470" spc="176" dirty="0">
                <a:solidFill>
                  <a:srgbClr val="525252"/>
                </a:solidFill>
                <a:latin typeface="Arial"/>
                <a:cs typeface="Arial"/>
              </a:rPr>
              <a:t>o</a:t>
            </a:r>
            <a:r>
              <a:rPr sz="470" spc="165" dirty="0">
                <a:solidFill>
                  <a:srgbClr val="383838"/>
                </a:solidFill>
                <a:latin typeface="Arial"/>
                <a:cs typeface="Arial"/>
              </a:rPr>
              <a:t>ping</a:t>
            </a:r>
            <a:r>
              <a:rPr sz="470" spc="26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470" spc="144" dirty="0">
                <a:solidFill>
                  <a:srgbClr val="525252"/>
                </a:solidFill>
                <a:latin typeface="Arial"/>
                <a:cs typeface="Arial"/>
              </a:rPr>
              <a:t>C</a:t>
            </a:r>
            <a:r>
              <a:rPr sz="470" spc="159" dirty="0">
                <a:solidFill>
                  <a:srgbClr val="383838"/>
                </a:solidFill>
                <a:latin typeface="Arial"/>
                <a:cs typeface="Arial"/>
              </a:rPr>
              <a:t>h</a:t>
            </a:r>
            <a:r>
              <a:rPr sz="470" spc="103" dirty="0">
                <a:solidFill>
                  <a:srgbClr val="525252"/>
                </a:solidFill>
                <a:latin typeface="Arial"/>
                <a:cs typeface="Arial"/>
              </a:rPr>
              <a:t>i</a:t>
            </a:r>
            <a:r>
              <a:rPr sz="470" spc="35" dirty="0">
                <a:solidFill>
                  <a:srgbClr val="1F1D1F"/>
                </a:solidFill>
                <a:latin typeface="Arial"/>
                <a:cs typeface="Arial"/>
              </a:rPr>
              <a:t>I</a:t>
            </a:r>
            <a:r>
              <a:rPr sz="470" spc="203" dirty="0">
                <a:solidFill>
                  <a:srgbClr val="383838"/>
                </a:solidFill>
                <a:latin typeface="Arial"/>
                <a:cs typeface="Arial"/>
              </a:rPr>
              <a:t>d</a:t>
            </a:r>
            <a:endParaRPr sz="470">
              <a:latin typeface="Arial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4BC28F-5406-4F79-B633-0DFEFFE9D804}"/>
              </a:ext>
            </a:extLst>
          </p:cNvPr>
          <p:cNvSpPr txBox="1"/>
          <p:nvPr/>
        </p:nvSpPr>
        <p:spPr>
          <a:xfrm>
            <a:off x="537986" y="2195336"/>
            <a:ext cx="1108306" cy="309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11" b="1" dirty="0">
                <a:solidFill>
                  <a:schemeClr val="accent5">
                    <a:lumMod val="75000"/>
                  </a:schemeClr>
                </a:solidFill>
                <a:latin typeface="Exo 2" panose="00000800000000000000" pitchFamily="2" charset="-52"/>
              </a:rPr>
              <a:t>Зрение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C90BA0F0-85DA-4631-8822-19226019FB6F}"/>
              </a:ext>
            </a:extLst>
          </p:cNvPr>
          <p:cNvCxnSpPr/>
          <p:nvPr/>
        </p:nvCxnSpPr>
        <p:spPr>
          <a:xfrm flipV="1">
            <a:off x="1336204" y="2314961"/>
            <a:ext cx="642348" cy="40493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FDECC261-9DFC-4431-B76F-B87D80AF6595}"/>
              </a:ext>
            </a:extLst>
          </p:cNvPr>
          <p:cNvCxnSpPr/>
          <p:nvPr/>
        </p:nvCxnSpPr>
        <p:spPr>
          <a:xfrm flipH="1" flipV="1">
            <a:off x="7742626" y="1030464"/>
            <a:ext cx="8961" cy="1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E796165-0EDB-496E-9BD3-5FC449477113}"/>
              </a:ext>
            </a:extLst>
          </p:cNvPr>
          <p:cNvSpPr txBox="1"/>
          <p:nvPr/>
        </p:nvSpPr>
        <p:spPr>
          <a:xfrm>
            <a:off x="5487038" y="1505515"/>
            <a:ext cx="1146178" cy="309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11" b="1" dirty="0">
                <a:solidFill>
                  <a:schemeClr val="accent6">
                    <a:lumMod val="75000"/>
                  </a:schemeClr>
                </a:solidFill>
                <a:latin typeface="Exo 2" panose="00000800000000000000" pitchFamily="2" charset="-52"/>
              </a:rPr>
              <a:t>Мозг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1F0E5B7A-45A5-4D79-A1D5-D3BAEE4A66AA}"/>
              </a:ext>
            </a:extLst>
          </p:cNvPr>
          <p:cNvCxnSpPr/>
          <p:nvPr/>
        </p:nvCxnSpPr>
        <p:spPr>
          <a:xfrm flipH="1">
            <a:off x="4928659" y="1609008"/>
            <a:ext cx="452731" cy="11066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5BC5D19-BB6C-4C91-96E8-4078B4EEE15C}"/>
              </a:ext>
            </a:extLst>
          </p:cNvPr>
          <p:cNvSpPr txBox="1"/>
          <p:nvPr/>
        </p:nvSpPr>
        <p:spPr>
          <a:xfrm>
            <a:off x="4467648" y="2105730"/>
            <a:ext cx="722951" cy="2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76" b="1" dirty="0">
                <a:latin typeface="Exo 2" panose="00000800000000000000" pitchFamily="2" charset="-52"/>
              </a:rPr>
              <a:t>Слух</a:t>
            </a: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0AC7060A-F6BE-430E-8D0D-8BA975009ECD}"/>
              </a:ext>
            </a:extLst>
          </p:cNvPr>
          <p:cNvCxnSpPr/>
          <p:nvPr/>
        </p:nvCxnSpPr>
        <p:spPr>
          <a:xfrm flipH="1">
            <a:off x="3987800" y="2195336"/>
            <a:ext cx="479848" cy="59958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68349" y="382616"/>
            <a:ext cx="747" cy="3649933"/>
          </a:xfrm>
          <a:custGeom>
            <a:avLst/>
            <a:gdLst/>
            <a:ahLst/>
            <a:cxnLst/>
            <a:rect l="l" t="t" r="r" b="b"/>
            <a:pathLst>
              <a:path w="1270" h="6207759">
                <a:moveTo>
                  <a:pt x="0" y="6207251"/>
                </a:moveTo>
                <a:lnTo>
                  <a:pt x="762" y="6207251"/>
                </a:lnTo>
                <a:lnTo>
                  <a:pt x="762" y="0"/>
                </a:lnTo>
                <a:lnTo>
                  <a:pt x="0" y="0"/>
                </a:lnTo>
                <a:lnTo>
                  <a:pt x="0" y="6207251"/>
                </a:lnTo>
                <a:close/>
              </a:path>
            </a:pathLst>
          </a:custGeom>
          <a:solidFill>
            <a:srgbClr val="E6DFEB"/>
          </a:solidFill>
        </p:spPr>
        <p:txBody>
          <a:bodyPr wrap="square" lIns="0" tIns="0" rIns="0" bIns="0" rtlCol="0"/>
          <a:lstStyle/>
          <a:p>
            <a:endParaRPr sz="1058"/>
          </a:p>
        </p:txBody>
      </p:sp>
      <p:sp>
        <p:nvSpPr>
          <p:cNvPr id="3" name="object 3"/>
          <p:cNvSpPr/>
          <p:nvPr/>
        </p:nvSpPr>
        <p:spPr>
          <a:xfrm>
            <a:off x="353" y="382616"/>
            <a:ext cx="747" cy="3649933"/>
          </a:xfrm>
          <a:custGeom>
            <a:avLst/>
            <a:gdLst/>
            <a:ahLst/>
            <a:cxnLst/>
            <a:rect l="l" t="t" r="r" b="b"/>
            <a:pathLst>
              <a:path w="1270" h="6207759">
                <a:moveTo>
                  <a:pt x="0" y="6207251"/>
                </a:moveTo>
                <a:lnTo>
                  <a:pt x="762" y="6207251"/>
                </a:lnTo>
                <a:lnTo>
                  <a:pt x="762" y="0"/>
                </a:lnTo>
                <a:lnTo>
                  <a:pt x="0" y="0"/>
                </a:lnTo>
                <a:lnTo>
                  <a:pt x="0" y="6207251"/>
                </a:lnTo>
                <a:close/>
              </a:path>
            </a:pathLst>
          </a:custGeom>
          <a:solidFill>
            <a:srgbClr val="E6DFEB"/>
          </a:solidFill>
        </p:spPr>
        <p:txBody>
          <a:bodyPr wrap="square" lIns="0" tIns="0" rIns="0" bIns="0" rtlCol="0"/>
          <a:lstStyle/>
          <a:p>
            <a:endParaRPr sz="1058"/>
          </a:p>
        </p:txBody>
      </p:sp>
      <p:sp>
        <p:nvSpPr>
          <p:cNvPr id="4" name="object 4"/>
          <p:cNvSpPr/>
          <p:nvPr/>
        </p:nvSpPr>
        <p:spPr>
          <a:xfrm>
            <a:off x="7168349" y="0"/>
            <a:ext cx="747" cy="382690"/>
          </a:xfrm>
          <a:custGeom>
            <a:avLst/>
            <a:gdLst/>
            <a:ahLst/>
            <a:cxnLst/>
            <a:rect l="l" t="t" r="r" b="b"/>
            <a:pathLst>
              <a:path w="1270" h="650875">
                <a:moveTo>
                  <a:pt x="0" y="650748"/>
                </a:moveTo>
                <a:lnTo>
                  <a:pt x="762" y="650748"/>
                </a:lnTo>
                <a:lnTo>
                  <a:pt x="762" y="0"/>
                </a:lnTo>
                <a:lnTo>
                  <a:pt x="0" y="0"/>
                </a:lnTo>
                <a:lnTo>
                  <a:pt x="0" y="650748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 sz="1058"/>
          </a:p>
        </p:txBody>
      </p:sp>
      <p:sp>
        <p:nvSpPr>
          <p:cNvPr id="5" name="object 5"/>
          <p:cNvSpPr/>
          <p:nvPr/>
        </p:nvSpPr>
        <p:spPr>
          <a:xfrm>
            <a:off x="353" y="0"/>
            <a:ext cx="747" cy="382690"/>
          </a:xfrm>
          <a:custGeom>
            <a:avLst/>
            <a:gdLst/>
            <a:ahLst/>
            <a:cxnLst/>
            <a:rect l="l" t="t" r="r" b="b"/>
            <a:pathLst>
              <a:path w="1270" h="650875">
                <a:moveTo>
                  <a:pt x="0" y="650748"/>
                </a:moveTo>
                <a:lnTo>
                  <a:pt x="762" y="650748"/>
                </a:lnTo>
                <a:lnTo>
                  <a:pt x="762" y="0"/>
                </a:lnTo>
                <a:lnTo>
                  <a:pt x="0" y="0"/>
                </a:lnTo>
                <a:lnTo>
                  <a:pt x="0" y="650748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 sz="1058"/>
          </a:p>
        </p:txBody>
      </p:sp>
      <p:sp>
        <p:nvSpPr>
          <p:cNvPr id="6" name="object 6"/>
          <p:cNvSpPr/>
          <p:nvPr/>
        </p:nvSpPr>
        <p:spPr>
          <a:xfrm>
            <a:off x="7168349" y="0"/>
            <a:ext cx="747" cy="355809"/>
          </a:xfrm>
          <a:custGeom>
            <a:avLst/>
            <a:gdLst/>
            <a:ahLst/>
            <a:cxnLst/>
            <a:rect l="l" t="t" r="r" b="b"/>
            <a:pathLst>
              <a:path w="1270" h="605155">
                <a:moveTo>
                  <a:pt x="0" y="605027"/>
                </a:moveTo>
                <a:lnTo>
                  <a:pt x="762" y="605027"/>
                </a:lnTo>
                <a:lnTo>
                  <a:pt x="762" y="0"/>
                </a:lnTo>
                <a:lnTo>
                  <a:pt x="0" y="0"/>
                </a:lnTo>
                <a:lnTo>
                  <a:pt x="0" y="605027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 sz="1058"/>
          </a:p>
        </p:txBody>
      </p:sp>
      <p:sp>
        <p:nvSpPr>
          <p:cNvPr id="7" name="object 7"/>
          <p:cNvSpPr/>
          <p:nvPr/>
        </p:nvSpPr>
        <p:spPr>
          <a:xfrm>
            <a:off x="800" y="448"/>
            <a:ext cx="7167698" cy="4031877"/>
          </a:xfrm>
          <a:custGeom>
            <a:avLst/>
            <a:gdLst/>
            <a:ahLst/>
            <a:cxnLst/>
            <a:rect l="l" t="t" r="r" b="b"/>
            <a:pathLst>
              <a:path w="12190730" h="6857365">
                <a:moveTo>
                  <a:pt x="12190476" y="6857238"/>
                </a:moveTo>
                <a:lnTo>
                  <a:pt x="12190476" y="0"/>
                </a:lnTo>
                <a:lnTo>
                  <a:pt x="0" y="0"/>
                </a:lnTo>
                <a:lnTo>
                  <a:pt x="0" y="6857238"/>
                </a:lnTo>
                <a:lnTo>
                  <a:pt x="12190476" y="6857238"/>
                </a:lnTo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 sz="1058"/>
          </a:p>
        </p:txBody>
      </p:sp>
      <p:sp>
        <p:nvSpPr>
          <p:cNvPr id="8" name="object 8"/>
          <p:cNvSpPr/>
          <p:nvPr/>
        </p:nvSpPr>
        <p:spPr>
          <a:xfrm>
            <a:off x="800" y="448"/>
            <a:ext cx="7167698" cy="4031877"/>
          </a:xfrm>
          <a:custGeom>
            <a:avLst/>
            <a:gdLst/>
            <a:ahLst/>
            <a:cxnLst/>
            <a:rect l="l" t="t" r="r" b="b"/>
            <a:pathLst>
              <a:path w="12190730" h="6857365">
                <a:moveTo>
                  <a:pt x="12190476" y="6857236"/>
                </a:moveTo>
                <a:lnTo>
                  <a:pt x="12190476" y="0"/>
                </a:lnTo>
                <a:lnTo>
                  <a:pt x="0" y="0"/>
                </a:lnTo>
                <a:lnTo>
                  <a:pt x="0" y="6857236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058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163917-FC56-4465-8A98-1F34CD01C65E}"/>
              </a:ext>
            </a:extLst>
          </p:cNvPr>
          <p:cNvSpPr txBox="1"/>
          <p:nvPr/>
        </p:nvSpPr>
        <p:spPr>
          <a:xfrm>
            <a:off x="16778" y="3485842"/>
            <a:ext cx="2455606" cy="580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8" dirty="0"/>
              <a:t>https://www.dezeen.com/2019/07/22/elon-musk-neuralink-implant-ai-technology/</a:t>
            </a:r>
            <a:endParaRPr lang="ru-RU" sz="1058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F8D459F-97E2-886A-70D9-FE92E593E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72" y="-147170"/>
            <a:ext cx="7168444" cy="3923380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2274208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172D712-E984-12E0-2FD7-2E1053A00BA3}"/>
              </a:ext>
            </a:extLst>
          </p:cNvPr>
          <p:cNvSpPr/>
          <p:nvPr/>
        </p:nvSpPr>
        <p:spPr>
          <a:xfrm>
            <a:off x="706" y="-66639"/>
            <a:ext cx="7168444" cy="40322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8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6CFC7-D5AC-10A5-8225-ABBFF0ED8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83" y="307636"/>
            <a:ext cx="6182783" cy="77938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B898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ГЛАВНЫЕ РИСКИ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5512F1-BA9B-CCB3-48BE-9150718975EE}"/>
              </a:ext>
            </a:extLst>
          </p:cNvPr>
          <p:cNvSpPr txBox="1"/>
          <p:nvPr/>
        </p:nvSpPr>
        <p:spPr>
          <a:xfrm>
            <a:off x="248347" y="1178109"/>
            <a:ext cx="66044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>
                <a:solidFill>
                  <a:srgbClr val="B6965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Отсутствие толмача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rgbClr val="B6965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 дошкольников принимают решения, пишут программы и проч. не дошкольники</a:t>
            </a:r>
          </a:p>
        </p:txBody>
      </p:sp>
    </p:spTree>
    <p:extLst>
      <p:ext uri="{BB962C8B-B14F-4D97-AF65-F5344CB8AC3E}">
        <p14:creationId xmlns:p14="http://schemas.microsoft.com/office/powerpoint/2010/main" val="28885362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1739</TotalTime>
  <Words>1311</Words>
  <Application>Microsoft Office PowerPoint</Application>
  <PresentationFormat>Произвольный</PresentationFormat>
  <Paragraphs>236</Paragraphs>
  <Slides>27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Exo 2</vt:lpstr>
      <vt:lpstr>Microsoft Sans Serif</vt:lpstr>
      <vt:lpstr>Segoe UI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Инновации для продвижения преобразований </vt:lpstr>
      <vt:lpstr>Презентация PowerPoint</vt:lpstr>
      <vt:lpstr>Презентация PowerPoint</vt:lpstr>
      <vt:lpstr>ГЛАВНЫЕ РИСКИ</vt:lpstr>
      <vt:lpstr>Презентация PowerPoint</vt:lpstr>
      <vt:lpstr>БИБЛИОТЕКА И ДЕТСКИЙ САД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БИБЛИОТЕКА ДЛЯ ДЕТСКОГО САДА</vt:lpstr>
      <vt:lpstr>БИБЛИОТЕКА В ДЕТСКОМ САДУ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Рязанская область</dc:title>
  <dc:creator>ангелина смирнова</dc:creator>
  <cp:lastModifiedBy>Irina Komarova</cp:lastModifiedBy>
  <cp:revision>159</cp:revision>
  <cp:lastPrinted>2022-07-22T06:12:44Z</cp:lastPrinted>
  <dcterms:created xsi:type="dcterms:W3CDTF">2022-01-27T16:51:51Z</dcterms:created>
  <dcterms:modified xsi:type="dcterms:W3CDTF">2024-05-30T17:45:27Z</dcterms:modified>
</cp:coreProperties>
</file>